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pcadmin2011" initials="n" lastIdx="2" clrIdx="0"/>
  <p:cmAuthor id="1" name="伊藤　暢啓" initials="伊藤　暢啓" lastIdx="1" clrIdx="1">
    <p:extLst>
      <p:ext uri="{19B8F6BF-5375-455C-9EA6-DF929625EA0E}">
        <p15:presenceInfo xmlns:p15="http://schemas.microsoft.com/office/powerpoint/2012/main" userId="S-1-5-21-606747145-776561741-682003330-673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FF67"/>
    <a:srgbClr val="FFF863"/>
    <a:srgbClr val="FBF2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59" autoAdjust="0"/>
    <p:restoredTop sz="95494" autoAdjust="0"/>
  </p:normalViewPr>
  <p:slideViewPr>
    <p:cSldViewPr snapToGrid="0">
      <p:cViewPr>
        <p:scale>
          <a:sx n="66" d="100"/>
          <a:sy n="66" d="100"/>
        </p:scale>
        <p:origin x="538" y="38"/>
      </p:cViewPr>
      <p:guideLst>
        <p:guide orient="horz" pos="3143"/>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勝亦 竜生" userId="25ac6b91-942c-43b4-bfe3-be94f33a16ec" providerId="ADAL" clId="{4721F5D5-B898-48B2-9B89-4B0CCEFB731E}"/>
    <pc:docChg chg="undo custSel modSld">
      <pc:chgData name="勝亦 竜生" userId="25ac6b91-942c-43b4-bfe3-be94f33a16ec" providerId="ADAL" clId="{4721F5D5-B898-48B2-9B89-4B0CCEFB731E}" dt="2023-06-20T01:57:14.909" v="24" actId="20577"/>
      <pc:docMkLst>
        <pc:docMk/>
      </pc:docMkLst>
      <pc:sldChg chg="modSp mod">
        <pc:chgData name="勝亦 竜生" userId="25ac6b91-942c-43b4-bfe3-be94f33a16ec" providerId="ADAL" clId="{4721F5D5-B898-48B2-9B89-4B0CCEFB731E}" dt="2023-06-20T01:57:14.909" v="24" actId="20577"/>
        <pc:sldMkLst>
          <pc:docMk/>
          <pc:sldMk cId="4009613565" sldId="264"/>
        </pc:sldMkLst>
        <pc:spChg chg="mod">
          <ac:chgData name="勝亦 竜生" userId="25ac6b91-942c-43b4-bfe3-be94f33a16ec" providerId="ADAL" clId="{4721F5D5-B898-48B2-9B89-4B0CCEFB731E}" dt="2023-06-20T01:57:14.909" v="24" actId="20577"/>
          <ac:spMkLst>
            <pc:docMk/>
            <pc:sldMk cId="4009613565" sldId="264"/>
            <ac:spMk id="1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3737690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215808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1635389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484693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3836393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28780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606433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3768251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94320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4123519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915251E-1820-4DDA-8B17-B497ABF194D3}"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356687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915251E-1820-4DDA-8B17-B497ABF194D3}" type="datetimeFigureOut">
              <a:rPr kumimoji="1" lang="ja-JP" altLang="en-US" smtClean="0"/>
              <a:t>2025/5/23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6A1F6E1-15DD-40FC-984D-098AD3075E68}" type="slidenum">
              <a:rPr kumimoji="1" lang="ja-JP" altLang="en-US" smtClean="0"/>
              <a:t>‹#›</a:t>
            </a:fld>
            <a:endParaRPr kumimoji="1" lang="ja-JP" altLang="en-US"/>
          </a:p>
        </p:txBody>
      </p:sp>
    </p:spTree>
    <p:extLst>
      <p:ext uri="{BB962C8B-B14F-4D97-AF65-F5344CB8AC3E}">
        <p14:creationId xmlns:p14="http://schemas.microsoft.com/office/powerpoint/2010/main" val="28868321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510902994"/>
              </p:ext>
            </p:extLst>
          </p:nvPr>
        </p:nvGraphicFramePr>
        <p:xfrm>
          <a:off x="117839" y="5142540"/>
          <a:ext cx="6618512" cy="2377297"/>
        </p:xfrm>
        <a:graphic>
          <a:graphicData uri="http://schemas.openxmlformats.org/drawingml/2006/table">
            <a:tbl>
              <a:tblPr firstRow="1" firstCol="1" bandRow="1"/>
              <a:tblGrid>
                <a:gridCol w="858244">
                  <a:extLst>
                    <a:ext uri="{9D8B030D-6E8A-4147-A177-3AD203B41FA5}">
                      <a16:colId xmlns:a16="http://schemas.microsoft.com/office/drawing/2014/main" val="20000"/>
                    </a:ext>
                  </a:extLst>
                </a:gridCol>
                <a:gridCol w="2593298">
                  <a:extLst>
                    <a:ext uri="{9D8B030D-6E8A-4147-A177-3AD203B41FA5}">
                      <a16:colId xmlns:a16="http://schemas.microsoft.com/office/drawing/2014/main" val="20001"/>
                    </a:ext>
                  </a:extLst>
                </a:gridCol>
                <a:gridCol w="158818">
                  <a:extLst>
                    <a:ext uri="{9D8B030D-6E8A-4147-A177-3AD203B41FA5}">
                      <a16:colId xmlns:a16="http://schemas.microsoft.com/office/drawing/2014/main" val="20002"/>
                    </a:ext>
                  </a:extLst>
                </a:gridCol>
                <a:gridCol w="594246">
                  <a:extLst>
                    <a:ext uri="{9D8B030D-6E8A-4147-A177-3AD203B41FA5}">
                      <a16:colId xmlns:a16="http://schemas.microsoft.com/office/drawing/2014/main" val="20003"/>
                    </a:ext>
                  </a:extLst>
                </a:gridCol>
                <a:gridCol w="2413906">
                  <a:extLst>
                    <a:ext uri="{9D8B030D-6E8A-4147-A177-3AD203B41FA5}">
                      <a16:colId xmlns:a16="http://schemas.microsoft.com/office/drawing/2014/main" val="20004"/>
                    </a:ext>
                  </a:extLst>
                </a:gridCol>
              </a:tblGrid>
              <a:tr h="275041">
                <a:tc rowSpan="2">
                  <a:txBody>
                    <a:bodyPr/>
                    <a:lstStyle/>
                    <a:p>
                      <a:pPr algn="just">
                        <a:lnSpc>
                          <a:spcPts val="2405"/>
                        </a:lnSpc>
                        <a:spcAft>
                          <a:spcPts val="0"/>
                        </a:spcAft>
                      </a:pP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団体（会社）</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名</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2405"/>
                        </a:lnSpc>
                        <a:spcAft>
                          <a:spcPts val="0"/>
                        </a:spcAft>
                      </a:pPr>
                      <a:r>
                        <a:rPr 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ふりがな</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indent="0" algn="l">
                        <a:lnSpc>
                          <a:spcPts val="2405"/>
                        </a:lnSpc>
                        <a:spcAft>
                          <a:spcPts val="0"/>
                        </a:spcAft>
                      </a:pP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担当部署</a:t>
                      </a:r>
                      <a:endParaRPr lang="en-US" altLang="ja-JP" sz="1000" kern="100" spc="1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p>
                      <a:pPr indent="0" algn="l">
                        <a:lnSpc>
                          <a:spcPts val="2405"/>
                        </a:lnSpc>
                        <a:spcAft>
                          <a:spcPts val="0"/>
                        </a:spcAft>
                      </a:pP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及び</a:t>
                      </a: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担当者</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a:txBody>
                    <a:bodyPr/>
                    <a:lstStyle/>
                    <a:p>
                      <a:pPr algn="l">
                        <a:lnSpc>
                          <a:spcPts val="2405"/>
                        </a:lnSpc>
                        <a:spcAft>
                          <a:spcPts val="0"/>
                        </a:spcAft>
                      </a:pPr>
                      <a:r>
                        <a:rPr 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ふりがな</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65559">
                <a:tc vMerge="1">
                  <a:txBody>
                    <a:bodyPr/>
                    <a:lstStyle/>
                    <a:p>
                      <a:endParaRPr kumimoji="1" lang="ja-JP" altLang="en-US"/>
                    </a:p>
                  </a:txBody>
                  <a:tcPr/>
                </a:tc>
                <a:tc>
                  <a:txBody>
                    <a:bodyPr/>
                    <a:lstStyle/>
                    <a:p>
                      <a:pPr algn="l">
                        <a:lnSpc>
                          <a:spcPts val="2405"/>
                        </a:lnSpc>
                        <a:spcAft>
                          <a:spcPts val="0"/>
                        </a:spcAft>
                      </a:pP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a:lnSpc>
                          <a:spcPts val="2405"/>
                        </a:lnSpc>
                        <a:spcAft>
                          <a:spcPts val="0"/>
                        </a:spcAft>
                      </a:pP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88098420"/>
                  </a:ext>
                </a:extLst>
              </a:tr>
              <a:tr h="163634">
                <a:tc gridSpan="5">
                  <a:txBody>
                    <a:bodyPr/>
                    <a:lstStyle/>
                    <a:p>
                      <a:pPr algn="ctr">
                        <a:lnSpc>
                          <a:spcPts val="1200"/>
                        </a:lnSpc>
                        <a:spcAft>
                          <a:spcPts val="0"/>
                        </a:spcAft>
                      </a:pPr>
                      <a:endParaRPr lang="en-US" alt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lnSpc>
                          <a:spcPts val="2405"/>
                        </a:lnSpc>
                        <a:spcAft>
                          <a:spcPts val="0"/>
                        </a:spcAft>
                      </a:pPr>
                      <a:endParaRPr lang="ja-JP" sz="1000" kern="1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100026">
                <a:tc rowSpan="2">
                  <a:txBody>
                    <a:bodyPr/>
                    <a:lstStyle/>
                    <a:p>
                      <a:pPr marL="0" marR="0" indent="0" algn="ctr" defTabSz="685800" rtl="0" eaLnBrk="1" fontAlgn="auto" latinLnBrk="0" hangingPunct="1">
                        <a:lnSpc>
                          <a:spcPts val="2405"/>
                        </a:lnSpc>
                        <a:spcBef>
                          <a:spcPts val="0"/>
                        </a:spcBef>
                        <a:spcAft>
                          <a:spcPts val="0"/>
                        </a:spcAft>
                        <a:buClrTx/>
                        <a:buSzTx/>
                        <a:buFontTx/>
                        <a:buNone/>
                        <a:tabLst/>
                        <a:defRPr/>
                      </a:pPr>
                      <a:r>
                        <a:rPr lang="ja-JP" alt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所在地</a:t>
                      </a:r>
                      <a:endParaRPr lang="ja-JP" alt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indent="0" algn="l" defTabSz="685800" rtl="0" eaLnBrk="1" fontAlgn="auto" latinLnBrk="0" hangingPunct="1">
                        <a:lnSpc>
                          <a:spcPts val="2405"/>
                        </a:lnSpc>
                        <a:spcBef>
                          <a:spcPts val="0"/>
                        </a:spcBef>
                        <a:spcAft>
                          <a:spcPts val="0"/>
                        </a:spcAft>
                        <a:buClrTx/>
                        <a:buSzTx/>
                        <a:buFontTx/>
                        <a:buNone/>
                        <a:tabLst/>
                        <a:defRPr/>
                      </a:pPr>
                      <a:r>
                        <a:rPr lang="ja-JP" alt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ふりがな</a:t>
                      </a:r>
                      <a:endParaRPr lang="ja-JP" alt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638494">
                <a:tc vMerge="1">
                  <a:txBody>
                    <a:bodyPr/>
                    <a:lstStyle/>
                    <a:p>
                      <a:endParaRPr kumimoji="1" lang="ja-JP" altLang="en-US"/>
                    </a:p>
                  </a:txBody>
                  <a:tcPr/>
                </a:tc>
                <a:tc gridSpan="4">
                  <a:txBody>
                    <a:bodyPr/>
                    <a:lstStyle/>
                    <a:p>
                      <a:pPr algn="l">
                        <a:lnSpc>
                          <a:spcPts val="2405"/>
                        </a:lnSpc>
                        <a:spcAft>
                          <a:spcPts val="0"/>
                        </a:spcAft>
                      </a:pP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303369">
                <a:tc rowSpan="2">
                  <a:txBody>
                    <a:bodyPr/>
                    <a:lstStyle/>
                    <a:p>
                      <a:pPr algn="ctr">
                        <a:lnSpc>
                          <a:spcPts val="2405"/>
                        </a:lnSpc>
                        <a:spcAft>
                          <a:spcPts val="0"/>
                        </a:spcAft>
                      </a:pP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連絡先</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a:lnSpc>
                          <a:spcPts val="2405"/>
                        </a:lnSpc>
                        <a:spcAft>
                          <a:spcPts val="0"/>
                        </a:spcAft>
                      </a:pPr>
                      <a:r>
                        <a:rPr 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TEL</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en-US" alt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　　　　</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l">
                        <a:lnSpc>
                          <a:spcPts val="2405"/>
                        </a:lnSpc>
                        <a:spcAft>
                          <a:spcPts val="0"/>
                        </a:spcAft>
                      </a:pPr>
                      <a:r>
                        <a:rPr 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FAX</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en-US" alt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en-US" alt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　　　　</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5"/>
                  </a:ext>
                </a:extLst>
              </a:tr>
              <a:tr h="275041">
                <a:tc vMerge="1">
                  <a:txBody>
                    <a:bodyPr/>
                    <a:lstStyle/>
                    <a:p>
                      <a:endParaRPr kumimoji="1" lang="ja-JP" altLang="en-US"/>
                    </a:p>
                  </a:txBody>
                  <a:tcPr/>
                </a:tc>
                <a:tc gridSpan="4">
                  <a:txBody>
                    <a:bodyPr/>
                    <a:lstStyle/>
                    <a:p>
                      <a:pPr algn="l">
                        <a:lnSpc>
                          <a:spcPts val="2405"/>
                        </a:lnSpc>
                        <a:spcAft>
                          <a:spcPts val="0"/>
                        </a:spcAft>
                      </a:pPr>
                      <a:r>
                        <a:rPr 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E-mail                      </a:t>
                      </a:r>
                      <a:r>
                        <a:rPr lang="ja-JP" alt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r>
                        <a:rPr lang="en-US" sz="1000" kern="100" spc="1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 @</a:t>
                      </a:r>
                      <a:endParaRPr lang="ja-JP" sz="1000" kern="100" spc="10" dirty="0">
                        <a:effectLst/>
                        <a:latin typeface="Arial" panose="020B0604020202020204" pitchFamily="34" charset="0"/>
                        <a:ea typeface="ＭＳ Ｐゴシック" panose="020B0600070205080204" pitchFamily="50" charset="-128"/>
                        <a:cs typeface="Arial" panose="020B0604020202020204" pitchFamily="34" charset="0"/>
                      </a:endParaRPr>
                    </a:p>
                  </a:txBody>
                  <a:tcPr marL="26432" marR="2643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17" name="Rectangle 12"/>
          <p:cNvSpPr>
            <a:spLocks noChangeArrowheads="1"/>
          </p:cNvSpPr>
          <p:nvPr/>
        </p:nvSpPr>
        <p:spPr bwMode="auto">
          <a:xfrm>
            <a:off x="-200412" y="9430483"/>
            <a:ext cx="6696462"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095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0"/>
            <a:r>
              <a:rPr kumimoji="0" lang="ja-JP" altLang="en-US" sz="1200" b="0" i="0" u="none" strike="noStrike" cap="none" normalizeH="0" baseline="0" dirty="0">
                <a:ln>
                  <a:noFill/>
                </a:ln>
                <a:effectLst/>
                <a:cs typeface="Arial" panose="020B0604020202020204" pitchFamily="34" charset="0"/>
              </a:rPr>
              <a:t>　　　　</a:t>
            </a:r>
            <a:r>
              <a:rPr kumimoji="0" lang="ja-JP" altLang="en-US" sz="1400" b="0" i="0" u="none" strike="noStrike" cap="none" normalizeH="0" baseline="0" dirty="0">
                <a:ln>
                  <a:noFill/>
                </a:ln>
                <a:effectLst/>
                <a:cs typeface="Arial" panose="020B0604020202020204" pitchFamily="34" charset="0"/>
              </a:rPr>
              <a:t>お問合せ　</a:t>
            </a:r>
            <a:r>
              <a:rPr kumimoji="0" lang="ja-JP" altLang="en-US" sz="1400" dirty="0">
                <a:cs typeface="Arial" panose="020B0604020202020204" pitchFamily="34" charset="0"/>
              </a:rPr>
              <a:t>練馬</a:t>
            </a:r>
            <a:r>
              <a:rPr kumimoji="0" lang="ja-JP" altLang="en-US" sz="1400" b="0" i="0" u="none" strike="noStrike" cap="none" normalizeH="0" baseline="0" dirty="0">
                <a:ln>
                  <a:noFill/>
                </a:ln>
                <a:effectLst/>
                <a:cs typeface="Arial" panose="020B0604020202020204" pitchFamily="34" charset="0"/>
              </a:rPr>
              <a:t>まつり事務局</a:t>
            </a:r>
            <a:r>
              <a:rPr kumimoji="0" lang="ja-JP" altLang="en-US" sz="1200" b="0" i="0" u="none" strike="noStrike" cap="none" normalizeH="0" baseline="0" dirty="0">
                <a:ln>
                  <a:noFill/>
                </a:ln>
                <a:effectLst/>
                <a:cs typeface="Arial" panose="020B0604020202020204" pitchFamily="34" charset="0"/>
              </a:rPr>
              <a:t>　　</a:t>
            </a:r>
            <a:r>
              <a:rPr kumimoji="0" lang="ja-JP" altLang="en-US" sz="1200" dirty="0">
                <a:cs typeface="Arial" panose="020B0604020202020204" pitchFamily="34" charset="0"/>
              </a:rPr>
              <a:t>電話  </a:t>
            </a:r>
            <a:r>
              <a:rPr kumimoji="0" lang="en-US" altLang="ja-JP" sz="1200" b="0" i="0" u="none" strike="noStrike" cap="none" normalizeH="0" baseline="0" dirty="0">
                <a:ln>
                  <a:noFill/>
                </a:ln>
                <a:effectLst/>
                <a:cs typeface="Arial" panose="020B0604020202020204" pitchFamily="34" charset="0"/>
              </a:rPr>
              <a:t>:</a:t>
            </a:r>
            <a:r>
              <a:rPr kumimoji="0" lang="ja-JP" altLang="en-US" sz="1200" b="0" i="0" u="none" strike="noStrike" cap="none" normalizeH="0" baseline="0" dirty="0">
                <a:ln>
                  <a:noFill/>
                </a:ln>
                <a:effectLst/>
                <a:cs typeface="Arial" panose="020B0604020202020204" pitchFamily="34" charset="0"/>
              </a:rPr>
              <a:t>　</a:t>
            </a:r>
            <a:r>
              <a:rPr lang="en-US" altLang="ja-JP" sz="1200" dirty="0">
                <a:latin typeface="+mj-ea"/>
              </a:rPr>
              <a:t>050-3627-8907</a:t>
            </a:r>
          </a:p>
          <a:p>
            <a:pPr indent="0"/>
            <a:r>
              <a:rPr kumimoji="0" lang="ja-JP" altLang="en-US" sz="1200" b="0" i="0" u="none" strike="noStrike" cap="none" normalizeH="0" baseline="0" dirty="0">
                <a:ln>
                  <a:noFill/>
                </a:ln>
                <a:effectLst/>
                <a:latin typeface="+mj-ea"/>
                <a:cs typeface="Arial" panose="020B0604020202020204" pitchFamily="34" charset="0"/>
              </a:rPr>
              <a:t>　　　　　　　　　　　　　　　　　　　　　　　　　　　メール：</a:t>
            </a:r>
            <a:r>
              <a:rPr kumimoji="0" lang="ja-JP" altLang="en-US" sz="1200" dirty="0">
                <a:cs typeface="Arial" panose="020B0604020202020204" pitchFamily="34" charset="0"/>
              </a:rPr>
              <a:t>　</a:t>
            </a:r>
            <a:r>
              <a:rPr lang="en-US" altLang="ja-JP" sz="1200" dirty="0">
                <a:latin typeface="+mj-ea"/>
              </a:rPr>
              <a:t>info.nerima.teruhime@gmail.com</a:t>
            </a:r>
            <a:r>
              <a:rPr kumimoji="0" lang="ja-JP" altLang="en-US" sz="1200" dirty="0">
                <a:cs typeface="Arial" panose="020B0604020202020204" pitchFamily="34" charset="0"/>
              </a:rPr>
              <a:t>　</a:t>
            </a:r>
          </a:p>
          <a:p>
            <a:pPr indent="0"/>
            <a:endParaRPr kumimoji="0" lang="en-US" altLang="ja-JP" sz="1800" b="0" i="0" u="none" strike="noStrike" cap="none" normalizeH="0" baseline="0" dirty="0">
              <a:ln>
                <a:noFill/>
              </a:ln>
              <a:solidFill>
                <a:srgbClr val="FF0000"/>
              </a:solidFill>
              <a:effectLst/>
              <a:cs typeface="Arial" panose="020B0604020202020204" pitchFamily="34" charset="0"/>
            </a:endParaRPr>
          </a:p>
        </p:txBody>
      </p:sp>
      <p:sp>
        <p:nvSpPr>
          <p:cNvPr id="18" name="テキスト ボックス 17"/>
          <p:cNvSpPr txBox="1"/>
          <p:nvPr/>
        </p:nvSpPr>
        <p:spPr>
          <a:xfrm>
            <a:off x="0" y="44970"/>
            <a:ext cx="6858000" cy="1200329"/>
          </a:xfrm>
          <a:prstGeom prst="rect">
            <a:avLst/>
          </a:prstGeom>
          <a:noFill/>
        </p:spPr>
        <p:txBody>
          <a:bodyPr wrap="square" rtlCol="0">
            <a:spAutoFit/>
          </a:bodyPr>
          <a:lstStyle/>
          <a:p>
            <a:r>
              <a:rPr lang="ja-JP" altLang="en-US" dirty="0">
                <a:latin typeface="Arial" panose="020B0604020202020204" pitchFamily="34" charset="0"/>
                <a:cs typeface="Arial" panose="020B0604020202020204" pitchFamily="34" charset="0"/>
              </a:rPr>
              <a:t>　　　　　　　　　</a:t>
            </a:r>
            <a:r>
              <a:rPr lang="ja-JP" altLang="en-US" sz="2000" dirty="0">
                <a:latin typeface="Arial" panose="020B0604020202020204" pitchFamily="34" charset="0"/>
                <a:cs typeface="Arial" panose="020B0604020202020204" pitchFamily="34" charset="0"/>
              </a:rPr>
              <a:t>第</a:t>
            </a:r>
            <a:r>
              <a:rPr lang="en-US" altLang="ja-JP" sz="2000" dirty="0">
                <a:latin typeface="Arial" panose="020B0604020202020204" pitchFamily="34" charset="0"/>
                <a:cs typeface="Arial" panose="020B0604020202020204" pitchFamily="34" charset="0"/>
              </a:rPr>
              <a:t>48</a:t>
            </a:r>
            <a:r>
              <a:rPr lang="ja-JP" altLang="en-US" sz="2000" dirty="0">
                <a:latin typeface="Arial" panose="020B0604020202020204" pitchFamily="34" charset="0"/>
                <a:cs typeface="Arial" panose="020B0604020202020204" pitchFamily="34" charset="0"/>
              </a:rPr>
              <a:t>回練馬まつり　協賛申込書</a:t>
            </a:r>
            <a:endParaRPr lang="en-US" altLang="ja-JP" sz="2000" dirty="0">
              <a:latin typeface="Arial" panose="020B0604020202020204" pitchFamily="34" charset="0"/>
              <a:cs typeface="Arial" panose="020B0604020202020204" pitchFamily="34" charset="0"/>
            </a:endParaRPr>
          </a:p>
          <a:p>
            <a:endParaRPr lang="en-US" altLang="ja-JP" sz="1400" dirty="0">
              <a:latin typeface="Arial" panose="020B0604020202020204" pitchFamily="34" charset="0"/>
              <a:cs typeface="Arial" panose="020B0604020202020204" pitchFamily="34" charset="0"/>
            </a:endParaRPr>
          </a:p>
          <a:p>
            <a:r>
              <a:rPr lang="ja-JP" altLang="en-US" sz="1200" dirty="0">
                <a:latin typeface="Arial" panose="020B0604020202020204" pitchFamily="34" charset="0"/>
                <a:cs typeface="Arial" panose="020B0604020202020204" pitchFamily="34" charset="0"/>
              </a:rPr>
              <a:t>　　　　　　　　　　　　　　　　　　　　　　　　　　　　　　　　　　　　　　　　　申込日　令和　　年　　　　 月　　 　　日</a:t>
            </a:r>
            <a:endParaRPr lang="en-US" altLang="ja-JP" sz="1200" dirty="0">
              <a:latin typeface="Arial" panose="020B0604020202020204" pitchFamily="34" charset="0"/>
              <a:cs typeface="Arial" panose="020B0604020202020204" pitchFamily="34" charset="0"/>
            </a:endParaRPr>
          </a:p>
          <a:p>
            <a:r>
              <a:rPr lang="ja-JP" altLang="en-US" sz="1400" b="1" dirty="0">
                <a:latin typeface="Arial" panose="020B0604020202020204" pitchFamily="34" charset="0"/>
                <a:cs typeface="Arial" panose="020B0604020202020204" pitchFamily="34" charset="0"/>
              </a:rPr>
              <a:t>　</a:t>
            </a:r>
            <a:r>
              <a:rPr lang="en-US" altLang="ja-JP" sz="1400" b="1" dirty="0">
                <a:latin typeface="Arial" panose="020B0604020202020204" pitchFamily="34" charset="0"/>
                <a:cs typeface="Arial" panose="020B0604020202020204" pitchFamily="34" charset="0"/>
              </a:rPr>
              <a:t>【</a:t>
            </a:r>
            <a:r>
              <a:rPr lang="ja-JP" altLang="en-US" sz="1400" b="1" dirty="0">
                <a:latin typeface="Arial" panose="020B0604020202020204" pitchFamily="34" charset="0"/>
                <a:cs typeface="Arial" panose="020B0604020202020204" pitchFamily="34" charset="0"/>
              </a:rPr>
              <a:t>申込区分</a:t>
            </a:r>
            <a:r>
              <a:rPr lang="en-US" altLang="ja-JP" sz="1400" b="1" dirty="0">
                <a:latin typeface="Arial" panose="020B0604020202020204" pitchFamily="34" charset="0"/>
                <a:cs typeface="Arial" panose="020B0604020202020204" pitchFamily="34" charset="0"/>
              </a:rPr>
              <a:t>】</a:t>
            </a:r>
          </a:p>
          <a:p>
            <a:r>
              <a:rPr lang="ja-JP" altLang="en-US" sz="1200" dirty="0">
                <a:latin typeface="Arial" panose="020B0604020202020204" pitchFamily="34" charset="0"/>
                <a:cs typeface="Arial" panose="020B0604020202020204" pitchFamily="34" charset="0"/>
              </a:rPr>
              <a:t>　　</a:t>
            </a:r>
            <a:r>
              <a:rPr lang="en-US" altLang="ja-JP" sz="1200" dirty="0">
                <a:latin typeface="Arial" panose="020B0604020202020204" pitchFamily="34" charset="0"/>
                <a:cs typeface="Arial" panose="020B0604020202020204" pitchFamily="34" charset="0"/>
              </a:rPr>
              <a:t>※</a:t>
            </a:r>
            <a:r>
              <a:rPr lang="ja-JP" altLang="en-US" sz="1200" dirty="0">
                <a:latin typeface="Arial" panose="020B0604020202020204" pitchFamily="34" charset="0"/>
                <a:cs typeface="Arial" panose="020B0604020202020204" pitchFamily="34" charset="0"/>
              </a:rPr>
              <a:t>申込区分に口数をご記入ください。</a:t>
            </a:r>
            <a:endParaRPr lang="en-US" altLang="ja-JP" sz="1200" dirty="0">
              <a:latin typeface="Arial" panose="020B0604020202020204" pitchFamily="34" charset="0"/>
              <a:cs typeface="Arial" panose="020B0604020202020204" pitchFamily="34" charset="0"/>
            </a:endParaRPr>
          </a:p>
        </p:txBody>
      </p:sp>
      <p:graphicFrame>
        <p:nvGraphicFramePr>
          <p:cNvPr id="22" name="表 21"/>
          <p:cNvGraphicFramePr>
            <a:graphicFrameLocks noGrp="1"/>
          </p:cNvGraphicFramePr>
          <p:nvPr>
            <p:extLst>
              <p:ext uri="{D42A27DB-BD31-4B8C-83A1-F6EECF244321}">
                <p14:modId xmlns:p14="http://schemas.microsoft.com/office/powerpoint/2010/main" val="3047153308"/>
              </p:ext>
            </p:extLst>
          </p:nvPr>
        </p:nvGraphicFramePr>
        <p:xfrm>
          <a:off x="5778112" y="55471"/>
          <a:ext cx="1016000" cy="536144"/>
        </p:xfrm>
        <a:graphic>
          <a:graphicData uri="http://schemas.openxmlformats.org/drawingml/2006/table">
            <a:tbl>
              <a:tblPr/>
              <a:tblGrid>
                <a:gridCol w="1016000">
                  <a:extLst>
                    <a:ext uri="{9D8B030D-6E8A-4147-A177-3AD203B41FA5}">
                      <a16:colId xmlns:a16="http://schemas.microsoft.com/office/drawing/2014/main" val="20000"/>
                    </a:ext>
                  </a:extLst>
                </a:gridCol>
              </a:tblGrid>
              <a:tr h="0">
                <a:tc>
                  <a:txBody>
                    <a:bodyPr/>
                    <a:lstStyle/>
                    <a:p>
                      <a:pPr algn="ctr"/>
                      <a:r>
                        <a:rPr kumimoji="1" lang="ja-JP" altLang="en-US" sz="1050" dirty="0">
                          <a:latin typeface="ＭＳ 明朝" panose="02020609040205080304" pitchFamily="17" charset="-128"/>
                          <a:ea typeface="ＭＳ 明朝" panose="02020609040205080304" pitchFamily="17" charset="-128"/>
                        </a:rPr>
                        <a:t>整理番号</a:t>
                      </a:r>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4684">
                <a:tc>
                  <a:txBody>
                    <a:bodyPr/>
                    <a:lstStyle/>
                    <a:p>
                      <a:pPr algn="ctr"/>
                      <a:endParaRPr kumimoji="1" lang="ja-JP" altLang="en-US" sz="105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extLst>
                  <a:ext uri="{0D108BD9-81ED-4DB2-BD59-A6C34878D82A}">
                    <a16:rowId xmlns:a16="http://schemas.microsoft.com/office/drawing/2014/main" val="10001"/>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104842341"/>
              </p:ext>
            </p:extLst>
          </p:nvPr>
        </p:nvGraphicFramePr>
        <p:xfrm>
          <a:off x="135506" y="1199884"/>
          <a:ext cx="4367914" cy="3474720"/>
        </p:xfrm>
        <a:graphic>
          <a:graphicData uri="http://schemas.openxmlformats.org/drawingml/2006/table">
            <a:tbl>
              <a:tblPr firstRow="1" bandRow="1">
                <a:tableStyleId>{5C22544A-7EE6-4342-B048-85BDC9FD1C3A}</a:tableStyleId>
              </a:tblPr>
              <a:tblGrid>
                <a:gridCol w="1524728">
                  <a:extLst>
                    <a:ext uri="{9D8B030D-6E8A-4147-A177-3AD203B41FA5}">
                      <a16:colId xmlns:a16="http://schemas.microsoft.com/office/drawing/2014/main" val="20000"/>
                    </a:ext>
                  </a:extLst>
                </a:gridCol>
                <a:gridCol w="1723046">
                  <a:extLst>
                    <a:ext uri="{9D8B030D-6E8A-4147-A177-3AD203B41FA5}">
                      <a16:colId xmlns:a16="http://schemas.microsoft.com/office/drawing/2014/main" val="20001"/>
                    </a:ext>
                  </a:extLst>
                </a:gridCol>
                <a:gridCol w="1120140">
                  <a:extLst>
                    <a:ext uri="{9D8B030D-6E8A-4147-A177-3AD203B41FA5}">
                      <a16:colId xmlns:a16="http://schemas.microsoft.com/office/drawing/2014/main" val="20002"/>
                    </a:ext>
                  </a:extLst>
                </a:gridCol>
              </a:tblGrid>
              <a:tr h="196851">
                <a:tc>
                  <a:txBody>
                    <a:bodyPr/>
                    <a:lstStyle/>
                    <a:p>
                      <a:pPr algn="ctr"/>
                      <a:r>
                        <a:rPr kumimoji="1" lang="ja-JP" altLang="en-US" sz="1200" dirty="0">
                          <a:solidFill>
                            <a:schemeClr val="tx1"/>
                          </a:solidFill>
                          <a:latin typeface="ＭＳ 明朝" panose="02020609040205080304" pitchFamily="17" charset="-128"/>
                          <a:ea typeface="ＭＳ 明朝" panose="02020609040205080304" pitchFamily="17" charset="-128"/>
                        </a:rPr>
                        <a:t>種　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ＭＳ 明朝" panose="02020609040205080304" pitchFamily="17" charset="-128"/>
                          <a:ea typeface="ＭＳ 明朝" panose="02020609040205080304" pitchFamily="17" charset="-128"/>
                        </a:rPr>
                        <a:t>内　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ＭＳ 明朝" panose="02020609040205080304" pitchFamily="17" charset="-128"/>
                          <a:ea typeface="ＭＳ 明朝" panose="02020609040205080304" pitchFamily="17" charset="-128"/>
                        </a:rPr>
                        <a:t>金額（一口）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0"/>
                  </a:ext>
                </a:extLst>
              </a:tr>
              <a:tr h="166497">
                <a:tc>
                  <a:txBody>
                    <a:bodyPr/>
                    <a:lstStyle/>
                    <a:p>
                      <a:r>
                        <a:rPr kumimoji="1" lang="ja-JP" altLang="en-US" sz="1000" dirty="0">
                          <a:latin typeface="Arial" panose="020B0604020202020204" pitchFamily="34" charset="0"/>
                          <a:ea typeface="+mn-ea"/>
                          <a:cs typeface="Arial" panose="020B0604020202020204" pitchFamily="34" charset="0"/>
                        </a:rPr>
                        <a:t>①パンフレット内</a:t>
                      </a:r>
                      <a:endParaRPr kumimoji="1" lang="en-US" altLang="ja-JP" sz="1000" dirty="0">
                        <a:latin typeface="Arial" panose="020B0604020202020204" pitchFamily="34" charset="0"/>
                        <a:ea typeface="+mn-ea"/>
                        <a:cs typeface="Arial" panose="020B0604020202020204" pitchFamily="34" charset="0"/>
                      </a:endParaRPr>
                    </a:p>
                    <a:p>
                      <a:r>
                        <a:rPr kumimoji="1" lang="ja-JP" altLang="en-US" sz="1000" dirty="0">
                          <a:latin typeface="Arial" panose="020B0604020202020204" pitchFamily="34" charset="0"/>
                          <a:ea typeface="+mn-ea"/>
                          <a:cs typeface="Arial" panose="020B0604020202020204" pitchFamily="34" charset="0"/>
                        </a:rPr>
                        <a:t>　ブロック広告枠</a:t>
                      </a:r>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Arial" panose="020B0604020202020204" pitchFamily="34" charset="0"/>
                          <a:ea typeface="+mn-ea"/>
                          <a:cs typeface="Arial" panose="020B0604020202020204" pitchFamily="34" charset="0"/>
                        </a:rPr>
                        <a:t>ブロック広告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sz="1000" dirty="0">
                          <a:latin typeface="Arial" panose="020B0604020202020204" pitchFamily="34" charset="0"/>
                          <a:ea typeface="+mn-ea"/>
                          <a:cs typeface="Arial" panose="020B0604020202020204" pitchFamily="34" charset="0"/>
                        </a:rPr>
                        <a:t>25,000 -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74979">
                <a:tc rowSpan="5">
                  <a:txBody>
                    <a:bodyPr/>
                    <a:lstStyle/>
                    <a:p>
                      <a:r>
                        <a:rPr kumimoji="1" lang="ja-JP" altLang="en-US" sz="1000" dirty="0">
                          <a:solidFill>
                            <a:schemeClr val="tx1"/>
                          </a:solidFill>
                          <a:latin typeface="Arial" panose="020B0604020202020204" pitchFamily="34" charset="0"/>
                          <a:ea typeface="+mn-ea"/>
                          <a:cs typeface="Arial" panose="020B0604020202020204" pitchFamily="34" charset="0"/>
                        </a:rPr>
                        <a:t>②パンフレット内</a:t>
                      </a:r>
                      <a:endParaRPr kumimoji="1" lang="en-US" altLang="ja-JP" sz="1000" dirty="0">
                        <a:solidFill>
                          <a:schemeClr val="tx1"/>
                        </a:solidFill>
                        <a:latin typeface="Arial" panose="020B0604020202020204" pitchFamily="34" charset="0"/>
                        <a:ea typeface="+mn-ea"/>
                        <a:cs typeface="Arial" panose="020B0604020202020204" pitchFamily="34" charset="0"/>
                      </a:endParaRPr>
                    </a:p>
                    <a:p>
                      <a:r>
                        <a:rPr kumimoji="1" lang="ja-JP" altLang="en-US" sz="1000" dirty="0">
                          <a:solidFill>
                            <a:schemeClr val="tx1"/>
                          </a:solidFill>
                          <a:latin typeface="Arial" panose="020B0604020202020204" pitchFamily="34" charset="0"/>
                          <a:ea typeface="+mn-ea"/>
                          <a:cs typeface="Arial" panose="020B0604020202020204" pitchFamily="34" charset="0"/>
                        </a:rPr>
                        <a:t>　フリー広告枠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Arial" panose="020B0604020202020204" pitchFamily="34" charset="0"/>
                          <a:ea typeface="+mn-ea"/>
                          <a:cs typeface="Arial" panose="020B0604020202020204" pitchFamily="34" charset="0"/>
                        </a:rPr>
                        <a:t>基本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sz="1000" dirty="0">
                          <a:latin typeface="Arial" panose="020B0604020202020204" pitchFamily="34" charset="0"/>
                          <a:ea typeface="+mn-ea"/>
                          <a:cs typeface="Arial" panose="020B0604020202020204" pitchFamily="34" charset="0"/>
                        </a:rPr>
                        <a:t>50,000 -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16522">
                <a:tc vMerge="1">
                  <a:txBody>
                    <a:bodyPr/>
                    <a:lstStyle/>
                    <a:p>
                      <a:endParaRPr kumimoji="1" lang="ja-JP" altLang="en-US"/>
                    </a:p>
                  </a:txBody>
                  <a:tcPr/>
                </a:tc>
                <a:tc>
                  <a:txBody>
                    <a:bodyPr/>
                    <a:lstStyle/>
                    <a:p>
                      <a:r>
                        <a:rPr lang="ja-JP" altLang="en-US" sz="1000" dirty="0">
                          <a:latin typeface="Arial" panose="020B0604020202020204" pitchFamily="34" charset="0"/>
                          <a:ea typeface="+mn-ea"/>
                          <a:cs typeface="Arial" panose="020B0604020202020204" pitchFamily="34" charset="0"/>
                        </a:rPr>
                        <a:t>タテ</a:t>
                      </a:r>
                      <a:r>
                        <a:rPr lang="en-US" altLang="ja-JP" sz="1000" dirty="0">
                          <a:latin typeface="Arial" panose="020B0604020202020204" pitchFamily="34" charset="0"/>
                          <a:ea typeface="+mn-ea"/>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altLang="ja-JP" sz="1000" dirty="0">
                          <a:latin typeface="Arial" panose="020B0604020202020204" pitchFamily="34" charset="0"/>
                          <a:ea typeface="+mn-ea"/>
                          <a:cs typeface="Arial" panose="020B0604020202020204" pitchFamily="34" charset="0"/>
                        </a:rPr>
                        <a:t>100,000 -</a:t>
                      </a:r>
                      <a:endParaRPr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74979">
                <a:tc vMerge="1">
                  <a:txBody>
                    <a:bodyPr/>
                    <a:lstStyle/>
                    <a:p>
                      <a:endParaRPr kumimoji="1" lang="ja-JP" altLang="en-US"/>
                    </a:p>
                  </a:txBody>
                  <a:tcPr/>
                </a:tc>
                <a:tc>
                  <a:txBody>
                    <a:bodyPr/>
                    <a:lstStyle/>
                    <a:p>
                      <a:r>
                        <a:rPr kumimoji="1" lang="ja-JP" altLang="en-US" sz="1000" dirty="0">
                          <a:latin typeface="Arial" panose="020B0604020202020204" pitchFamily="34" charset="0"/>
                          <a:ea typeface="+mn-ea"/>
                          <a:cs typeface="Arial" panose="020B0604020202020204" pitchFamily="34" charset="0"/>
                        </a:rPr>
                        <a:t>中型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sz="1000" dirty="0">
                          <a:latin typeface="Arial" panose="020B0604020202020204" pitchFamily="34" charset="0"/>
                          <a:ea typeface="+mn-ea"/>
                          <a:cs typeface="Arial" panose="020B0604020202020204" pitchFamily="34" charset="0"/>
                        </a:rPr>
                        <a:t>200,000 -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16522">
                <a:tc vMerge="1">
                  <a:txBody>
                    <a:bodyPr/>
                    <a:lstStyle/>
                    <a:p>
                      <a:endParaRPr kumimoji="1" lang="ja-JP" altLang="en-US"/>
                    </a:p>
                  </a:txBody>
                  <a:tcPr/>
                </a:tc>
                <a:tc>
                  <a:txBody>
                    <a:bodyPr/>
                    <a:lstStyle/>
                    <a:p>
                      <a:r>
                        <a:rPr lang="en-US" altLang="ja-JP" sz="1000" dirty="0">
                          <a:solidFill>
                            <a:schemeClr val="tx1"/>
                          </a:solidFill>
                          <a:latin typeface="Arial" panose="020B0604020202020204" pitchFamily="34" charset="0"/>
                          <a:ea typeface="+mn-ea"/>
                          <a:cs typeface="Arial" panose="020B0604020202020204" pitchFamily="34" charset="0"/>
                        </a:rPr>
                        <a:t>A4</a:t>
                      </a:r>
                      <a:r>
                        <a:rPr lang="ja-JP" altLang="en-US" sz="1000" dirty="0">
                          <a:solidFill>
                            <a:schemeClr val="tx1"/>
                          </a:solidFill>
                          <a:latin typeface="Arial" panose="020B0604020202020204" pitchFamily="34" charset="0"/>
                          <a:ea typeface="+mn-ea"/>
                          <a:cs typeface="Arial" panose="020B0604020202020204" pitchFamily="34" charset="0"/>
                        </a:rPr>
                        <a:t>半面</a:t>
                      </a:r>
                      <a:endParaRPr lang="en-US" altLang="ja-JP" sz="10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altLang="ja-JP" sz="1000" dirty="0">
                          <a:latin typeface="Arial" panose="020B0604020202020204" pitchFamily="34" charset="0"/>
                          <a:ea typeface="+mn-ea"/>
                          <a:cs typeface="Arial" panose="020B0604020202020204" pitchFamily="34" charset="0"/>
                        </a:rPr>
                        <a:t>250,000</a:t>
                      </a:r>
                      <a:r>
                        <a:rPr lang="ja-JP" altLang="en-US" sz="1000" baseline="0" dirty="0">
                          <a:latin typeface="Arial" panose="020B0604020202020204" pitchFamily="34" charset="0"/>
                          <a:ea typeface="+mn-ea"/>
                          <a:cs typeface="Arial" panose="020B0604020202020204" pitchFamily="34" charset="0"/>
                        </a:rPr>
                        <a:t> </a:t>
                      </a:r>
                      <a:r>
                        <a:rPr lang="en-US" altLang="ja-JP" sz="1000" dirty="0">
                          <a:latin typeface="Arial" panose="020B0604020202020204" pitchFamily="34" charset="0"/>
                          <a:ea typeface="+mn-ea"/>
                          <a:cs typeface="Arial" panose="020B0604020202020204" pitchFamily="34" charset="0"/>
                        </a:rPr>
                        <a:t>-</a:t>
                      </a:r>
                      <a:endParaRPr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16522">
                <a:tc vMerge="1">
                  <a:txBody>
                    <a:bodyPr/>
                    <a:lstStyle/>
                    <a:p>
                      <a:endParaRPr kumimoji="1" lang="ja-JP" altLang="en-US" sz="12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ja-JP" sz="1000" dirty="0">
                          <a:latin typeface="Arial" panose="020B0604020202020204" pitchFamily="34" charset="0"/>
                          <a:ea typeface="+mn-ea"/>
                          <a:cs typeface="Arial" panose="020B0604020202020204" pitchFamily="34" charset="0"/>
                        </a:rPr>
                        <a:t>A</a:t>
                      </a:r>
                      <a:r>
                        <a:rPr lang="en-US" altLang="ja-JP" sz="1000">
                          <a:latin typeface="Arial" panose="020B0604020202020204" pitchFamily="34" charset="0"/>
                          <a:ea typeface="+mn-ea"/>
                          <a:cs typeface="Arial" panose="020B0604020202020204" pitchFamily="34" charset="0"/>
                        </a:rPr>
                        <a:t>4</a:t>
                      </a:r>
                      <a:r>
                        <a:rPr lang="ja-JP" altLang="en-US" sz="1000" dirty="0">
                          <a:latin typeface="Arial" panose="020B0604020202020204" pitchFamily="34" charset="0"/>
                          <a:ea typeface="+mn-ea"/>
                          <a:cs typeface="Arial" panose="020B0604020202020204" pitchFamily="34" charset="0"/>
                        </a:rPr>
                        <a:t>全面</a:t>
                      </a:r>
                      <a:endParaRPr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altLang="ja-JP" sz="1000" dirty="0">
                          <a:latin typeface="Arial" panose="020B0604020202020204" pitchFamily="34" charset="0"/>
                          <a:ea typeface="+mn-ea"/>
                          <a:cs typeface="Arial" panose="020B0604020202020204" pitchFamily="34" charset="0"/>
                        </a:rPr>
                        <a:t>350,000 -</a:t>
                      </a:r>
                      <a:endParaRPr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84341">
                <a:tc rowSpan="3">
                  <a:txBody>
                    <a:bodyPr/>
                    <a:lstStyle/>
                    <a:p>
                      <a:r>
                        <a:rPr kumimoji="1" lang="ja-JP" altLang="en-US" sz="1000" dirty="0">
                          <a:latin typeface="Arial" panose="020B0604020202020204" pitchFamily="34" charset="0"/>
                          <a:ea typeface="+mn-ea"/>
                          <a:cs typeface="Arial" panose="020B0604020202020204" pitchFamily="34" charset="0"/>
                        </a:rPr>
                        <a:t>③特設ステージ</a:t>
                      </a:r>
                      <a:endParaRPr kumimoji="1" lang="en-US" altLang="ja-JP" sz="1000" dirty="0">
                        <a:latin typeface="Arial" panose="020B0604020202020204" pitchFamily="34" charset="0"/>
                        <a:ea typeface="+mn-ea"/>
                        <a:cs typeface="Arial" panose="020B0604020202020204" pitchFamily="34" charset="0"/>
                      </a:endParaRPr>
                    </a:p>
                    <a:p>
                      <a:r>
                        <a:rPr kumimoji="1" lang="ja-JP" altLang="en-US" sz="1000" dirty="0">
                          <a:latin typeface="Arial" panose="020B0604020202020204" pitchFamily="34" charset="0"/>
                          <a:ea typeface="+mn-ea"/>
                          <a:cs typeface="Arial" panose="020B0604020202020204" pitchFamily="34" charset="0"/>
                        </a:rPr>
                        <a:t>　フリー広告枠</a:t>
                      </a:r>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err="1">
                          <a:latin typeface="Arial" panose="020B0604020202020204" pitchFamily="34" charset="0"/>
                          <a:ea typeface="+mn-ea"/>
                          <a:cs typeface="Arial" panose="020B0604020202020204" pitchFamily="34" charset="0"/>
                        </a:rPr>
                        <a:t>すずしろ</a:t>
                      </a:r>
                      <a:r>
                        <a:rPr kumimoji="1" lang="ja-JP" altLang="en-US" sz="1000" dirty="0">
                          <a:latin typeface="Arial" panose="020B0604020202020204" pitchFamily="34" charset="0"/>
                          <a:ea typeface="+mn-ea"/>
                          <a:cs typeface="Arial" panose="020B0604020202020204" pitchFamily="34" charset="0"/>
                        </a:rPr>
                        <a:t>ステージ壁面</a:t>
                      </a:r>
                      <a:endParaRPr kumimoji="1" lang="en-US" altLang="ja-JP" sz="1000" dirty="0">
                        <a:latin typeface="Arial" panose="020B0604020202020204" pitchFamily="34" charset="0"/>
                        <a:ea typeface="+mn-ea"/>
                        <a:cs typeface="Arial" panose="020B0604020202020204" pitchFamily="34" charset="0"/>
                      </a:endParaRPr>
                    </a:p>
                    <a:p>
                      <a:r>
                        <a:rPr kumimoji="1" lang="ja-JP" altLang="en-US" sz="1000" dirty="0">
                          <a:latin typeface="Arial" panose="020B0604020202020204" pitchFamily="34" charset="0"/>
                          <a:ea typeface="+mn-ea"/>
                          <a:cs typeface="Arial" panose="020B0604020202020204" pitchFamily="34" charset="0"/>
                        </a:rPr>
                        <a:t>（１箇所）</a:t>
                      </a:r>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sz="1000" dirty="0">
                          <a:latin typeface="Arial" panose="020B0604020202020204" pitchFamily="34" charset="0"/>
                          <a:ea typeface="+mn-ea"/>
                          <a:cs typeface="Arial" panose="020B0604020202020204" pitchFamily="34" charset="0"/>
                        </a:rPr>
                        <a:t>75,000 -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84341">
                <a:tc vMerge="1">
                  <a:txBody>
                    <a:bodyPr/>
                    <a:lstStyle/>
                    <a:p>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Arial" panose="020B0604020202020204" pitchFamily="34" charset="0"/>
                          <a:ea typeface="+mn-ea"/>
                          <a:cs typeface="Arial" panose="020B0604020202020204" pitchFamily="34" charset="0"/>
                        </a:rPr>
                        <a:t>つつじステージ壁面</a:t>
                      </a:r>
                      <a:endParaRPr kumimoji="1" lang="en-US" altLang="ja-JP" sz="1000" dirty="0">
                        <a:latin typeface="Arial" panose="020B0604020202020204" pitchFamily="34" charset="0"/>
                        <a:ea typeface="+mn-ea"/>
                        <a:cs typeface="Arial" panose="020B0604020202020204" pitchFamily="34" charset="0"/>
                      </a:endParaRPr>
                    </a:p>
                    <a:p>
                      <a:r>
                        <a:rPr kumimoji="1" lang="ja-JP" altLang="en-US" sz="1000" dirty="0">
                          <a:latin typeface="Arial" panose="020B0604020202020204" pitchFamily="34" charset="0"/>
                          <a:ea typeface="+mn-ea"/>
                          <a:cs typeface="Arial" panose="020B0604020202020204" pitchFamily="34" charset="0"/>
                        </a:rPr>
                        <a:t>（１箇所）</a:t>
                      </a:r>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sz="1000" dirty="0">
                          <a:latin typeface="Arial" panose="020B0604020202020204" pitchFamily="34" charset="0"/>
                          <a:ea typeface="+mn-ea"/>
                          <a:cs typeface="Arial" panose="020B0604020202020204" pitchFamily="34" charset="0"/>
                        </a:rPr>
                        <a:t>50,000 -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3698401"/>
                  </a:ext>
                </a:extLst>
              </a:tr>
              <a:tr h="284341">
                <a:tc vMerge="1">
                  <a:txBody>
                    <a:bodyPr/>
                    <a:lstStyle/>
                    <a:p>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Arial" panose="020B0604020202020204" pitchFamily="34" charset="0"/>
                          <a:ea typeface="+mn-ea"/>
                          <a:cs typeface="Arial" panose="020B0604020202020204" pitchFamily="34" charset="0"/>
                        </a:rPr>
                        <a:t>いちょうステージ壁面</a:t>
                      </a:r>
                      <a:endParaRPr kumimoji="1" lang="en-US" altLang="ja-JP" sz="1000">
                        <a:latin typeface="Arial" panose="020B0604020202020204" pitchFamily="34" charset="0"/>
                        <a:ea typeface="+mn-ea"/>
                        <a:cs typeface="Arial" panose="020B0604020202020204" pitchFamily="34" charset="0"/>
                      </a:endParaRPr>
                    </a:p>
                    <a:p>
                      <a:r>
                        <a:rPr kumimoji="1" lang="ja-JP" altLang="en-US" sz="1000">
                          <a:latin typeface="Arial" panose="020B0604020202020204" pitchFamily="34" charset="0"/>
                          <a:ea typeface="+mn-ea"/>
                          <a:cs typeface="Arial" panose="020B0604020202020204" pitchFamily="34" charset="0"/>
                        </a:rPr>
                        <a:t>（</a:t>
                      </a:r>
                      <a:r>
                        <a:rPr kumimoji="1" lang="ja-JP" altLang="en-US" sz="1000" dirty="0">
                          <a:latin typeface="Arial" panose="020B0604020202020204" pitchFamily="34" charset="0"/>
                          <a:ea typeface="+mn-ea"/>
                          <a:cs typeface="Arial" panose="020B0604020202020204" pitchFamily="34" charset="0"/>
                        </a:rPr>
                        <a:t>１箇所）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000" dirty="0">
                          <a:latin typeface="Arial" panose="020B0604020202020204" pitchFamily="34" charset="0"/>
                          <a:ea typeface="+mn-ea"/>
                          <a:cs typeface="Arial" panose="020B0604020202020204" pitchFamily="34" charset="0"/>
                        </a:rPr>
                        <a:t>50,000 -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4977198"/>
                  </a:ext>
                </a:extLst>
              </a:tr>
              <a:tr h="284341">
                <a:tc>
                  <a:txBody>
                    <a:bodyPr/>
                    <a:lstStyle/>
                    <a:p>
                      <a:r>
                        <a:rPr kumimoji="1" lang="ja-JP" altLang="en-US" sz="1000" dirty="0">
                          <a:latin typeface="Arial" panose="020B0604020202020204" pitchFamily="34" charset="0"/>
                          <a:ea typeface="+mn-ea"/>
                          <a:cs typeface="Arial" panose="020B0604020202020204" pitchFamily="34" charset="0"/>
                        </a:rPr>
                        <a:t>④パンフレット内</a:t>
                      </a:r>
                      <a:endParaRPr kumimoji="1" lang="en-US" altLang="ja-JP" sz="1000" dirty="0">
                        <a:latin typeface="Arial" panose="020B0604020202020204" pitchFamily="34" charset="0"/>
                        <a:ea typeface="+mn-ea"/>
                        <a:cs typeface="Arial" panose="020B0604020202020204" pitchFamily="34" charset="0"/>
                      </a:endParaRPr>
                    </a:p>
                    <a:p>
                      <a:r>
                        <a:rPr kumimoji="1" lang="ja-JP" altLang="en-US" sz="1000" dirty="0">
                          <a:latin typeface="Arial" panose="020B0604020202020204" pitchFamily="34" charset="0"/>
                          <a:ea typeface="+mn-ea"/>
                          <a:cs typeface="Arial" panose="020B0604020202020204" pitchFamily="34" charset="0"/>
                        </a:rPr>
                        <a:t>　運営協賛枠</a:t>
                      </a:r>
                      <a:endParaRPr kumimoji="1" lang="en-US" altLang="ja-JP" sz="1000" dirty="0">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Arial" panose="020B0604020202020204" pitchFamily="34" charset="0"/>
                          <a:ea typeface="+mn-ea"/>
                          <a:cs typeface="Arial" panose="020B0604020202020204" pitchFamily="34" charset="0"/>
                        </a:rPr>
                        <a:t>パンフレットに</a:t>
                      </a:r>
                      <a:endParaRPr kumimoji="1" lang="en-US" altLang="ja-JP" sz="1000" dirty="0">
                        <a:latin typeface="Arial" panose="020B0604020202020204" pitchFamily="34" charset="0"/>
                        <a:ea typeface="+mn-ea"/>
                        <a:cs typeface="Arial" panose="020B0604020202020204" pitchFamily="34" charset="0"/>
                      </a:endParaRPr>
                    </a:p>
                    <a:p>
                      <a:r>
                        <a:rPr kumimoji="1" lang="ja-JP" altLang="en-US" sz="1000" dirty="0">
                          <a:latin typeface="Arial" panose="020B0604020202020204" pitchFamily="34" charset="0"/>
                          <a:ea typeface="+mn-ea"/>
                          <a:cs typeface="Arial" panose="020B0604020202020204" pitchFamily="34" charset="0"/>
                        </a:rPr>
                        <a:t>企業名・団体名を掲載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sz="1000" dirty="0">
                          <a:latin typeface="Arial" panose="020B0604020202020204" pitchFamily="34" charset="0"/>
                          <a:ea typeface="+mn-ea"/>
                          <a:cs typeface="Arial" panose="020B0604020202020204" pitchFamily="34" charset="0"/>
                        </a:rPr>
                        <a:t>5,000 -</a:t>
                      </a:r>
                      <a:endParaRPr kumimoji="1" lang="ja-JP" altLang="en-US" sz="1000" dirty="0">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3623931026"/>
              </p:ext>
            </p:extLst>
          </p:nvPr>
        </p:nvGraphicFramePr>
        <p:xfrm>
          <a:off x="4671059" y="1187142"/>
          <a:ext cx="2091323" cy="3487463"/>
        </p:xfrm>
        <a:graphic>
          <a:graphicData uri="http://schemas.openxmlformats.org/drawingml/2006/table">
            <a:tbl>
              <a:tblPr firstRow="1" bandRow="1">
                <a:tableStyleId>{5C22544A-7EE6-4342-B048-85BDC9FD1C3A}</a:tableStyleId>
              </a:tblPr>
              <a:tblGrid>
                <a:gridCol w="923232">
                  <a:extLst>
                    <a:ext uri="{9D8B030D-6E8A-4147-A177-3AD203B41FA5}">
                      <a16:colId xmlns:a16="http://schemas.microsoft.com/office/drawing/2014/main" val="20000"/>
                    </a:ext>
                  </a:extLst>
                </a:gridCol>
                <a:gridCol w="1168091">
                  <a:extLst>
                    <a:ext uri="{9D8B030D-6E8A-4147-A177-3AD203B41FA5}">
                      <a16:colId xmlns:a16="http://schemas.microsoft.com/office/drawing/2014/main" val="20001"/>
                    </a:ext>
                  </a:extLst>
                </a:gridCol>
              </a:tblGrid>
              <a:tr h="276870">
                <a:tc>
                  <a:txBody>
                    <a:bodyPr/>
                    <a:lstStyle/>
                    <a:p>
                      <a:pPr algn="ctr"/>
                      <a:r>
                        <a:rPr kumimoji="1" lang="ja-JP" altLang="en-US" sz="1200" dirty="0">
                          <a:solidFill>
                            <a:schemeClr val="tx1"/>
                          </a:solidFill>
                          <a:latin typeface="Arial" panose="020B0604020202020204" pitchFamily="34" charset="0"/>
                          <a:ea typeface="ＭＳ Ｐゴシック" panose="020B0600070205080204" pitchFamily="50" charset="-128"/>
                          <a:cs typeface="Arial" panose="020B0604020202020204" pitchFamily="34" charset="0"/>
                        </a:rPr>
                        <a:t>申込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rial" panose="020B0604020202020204" pitchFamily="34" charset="0"/>
                          <a:ea typeface="ＭＳ Ｐゴシック" panose="020B0600070205080204" pitchFamily="50" charset="-128"/>
                          <a:cs typeface="Arial" panose="020B0604020202020204" pitchFamily="34" charset="0"/>
                        </a:rPr>
                        <a:t>金額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0"/>
                  </a:ext>
                </a:extLst>
              </a:tr>
              <a:tr h="397987">
                <a:tc>
                  <a:txBody>
                    <a:bodyPr/>
                    <a:lstStyle/>
                    <a:p>
                      <a:pPr algn="ctr"/>
                      <a:r>
                        <a:rPr kumimoji="1"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57202">
                <a:tc>
                  <a:txBody>
                    <a:bodyPr/>
                    <a:lstStyle/>
                    <a:p>
                      <a:pPr algn="ctr"/>
                      <a:r>
                        <a:rPr kumimoji="1"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46107">
                <a:tc>
                  <a:txBody>
                    <a:bodyPr/>
                    <a:lstStyle/>
                    <a:p>
                      <a:pPr algn="ctr"/>
                      <a:r>
                        <a:rPr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46107">
                <a:tc>
                  <a:txBody>
                    <a:bodyPr/>
                    <a:lstStyle/>
                    <a:p>
                      <a:pPr algn="ctr"/>
                      <a:r>
                        <a:rPr kumimoji="1"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4610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dirty="0">
                          <a:latin typeface="Arial" panose="020B0604020202020204" pitchFamily="34" charset="0"/>
                          <a:ea typeface="+mn-ea"/>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46107">
                <a:tc>
                  <a:txBody>
                    <a:bodyPr/>
                    <a:lstStyle/>
                    <a:p>
                      <a:pPr algn="ctr"/>
                      <a:r>
                        <a:rPr kumimoji="1"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88511">
                <a:tc>
                  <a:txBody>
                    <a:bodyPr/>
                    <a:lstStyle/>
                    <a:p>
                      <a:pPr algn="ctr"/>
                      <a:r>
                        <a:rPr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94155">
                <a:tc>
                  <a:txBody>
                    <a:bodyPr/>
                    <a:lstStyle/>
                    <a:p>
                      <a:pPr algn="ctr"/>
                      <a:r>
                        <a:rPr lang="ja-JP" altLang="en-US" sz="1000" dirty="0">
                          <a:latin typeface="Arial" panose="020B0604020202020204" pitchFamily="34" charset="0"/>
                          <a:ea typeface="ＭＳ Ｐゴシック" panose="020B0600070205080204" pitchFamily="50" charset="-128"/>
                          <a:cs typeface="Arial" panose="020B0604020202020204" pitchFamily="34" charset="0"/>
                        </a:rPr>
                        <a:t>　　　　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94155">
                <a:tc>
                  <a:txBody>
                    <a:bodyPr/>
                    <a:lstStyle/>
                    <a:p>
                      <a:pPr algn="ctr"/>
                      <a:r>
                        <a:rPr lang="ja-JP" altLang="en-US" sz="1000" dirty="0">
                          <a:latin typeface="Arial" panose="020B0604020202020204" pitchFamily="34" charset="0"/>
                          <a:ea typeface="+mn-ea"/>
                          <a:cs typeface="Arial" panose="020B0604020202020204" pitchFamily="34" charset="0"/>
                        </a:rPr>
                        <a:t>　　　　口</a:t>
                      </a:r>
                      <a:endParaRPr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2005817"/>
                  </a:ext>
                </a:extLst>
              </a:tr>
              <a:tr h="394155">
                <a:tc>
                  <a:txBody>
                    <a:bodyPr/>
                    <a:lstStyle/>
                    <a:p>
                      <a:pPr algn="ctr"/>
                      <a:r>
                        <a:rPr lang="ja-JP" altLang="en-US" sz="1000" dirty="0">
                          <a:latin typeface="Arial" panose="020B0604020202020204" pitchFamily="34" charset="0"/>
                          <a:ea typeface="ＭＳ Ｐゴシック" panose="020B0600070205080204" pitchFamily="50" charset="-128"/>
                          <a:cs typeface="Arial" panose="020B0604020202020204" pitchFamily="34" charset="0"/>
                        </a:rPr>
                        <a:t>　　　</a:t>
                      </a:r>
                      <a:r>
                        <a:rPr lang="ja-JP" altLang="en-US" sz="1000" baseline="0" dirty="0">
                          <a:latin typeface="Arial" panose="020B0604020202020204" pitchFamily="34" charset="0"/>
                          <a:ea typeface="ＭＳ Ｐゴシック" panose="020B0600070205080204" pitchFamily="50" charset="-128"/>
                          <a:cs typeface="Arial" panose="020B0604020202020204" pitchFamily="34" charset="0"/>
                        </a:rPr>
                        <a:t>  </a:t>
                      </a:r>
                      <a:r>
                        <a:rPr lang="ja-JP" altLang="en-US" sz="1000" dirty="0">
                          <a:latin typeface="Arial" panose="020B0604020202020204" pitchFamily="34" charset="0"/>
                          <a:ea typeface="ＭＳ Ｐゴシック" panose="020B0600070205080204" pitchFamily="50" charset="-128"/>
                          <a:cs typeface="Arial" panose="020B0604020202020204" pitchFamily="34" charset="0"/>
                        </a:rPr>
                        <a:t>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lang="ja-JP" altLang="en-US" sz="1000" dirty="0">
                        <a:latin typeface="Arial" panose="020B0604020202020204" pitchFamily="34" charset="0"/>
                        <a:ea typeface="ＭＳ Ｐゴシック" panose="020B060007020508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5020332"/>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4189314246"/>
              </p:ext>
            </p:extLst>
          </p:nvPr>
        </p:nvGraphicFramePr>
        <p:xfrm>
          <a:off x="4686822" y="4737629"/>
          <a:ext cx="2067196" cy="336358"/>
        </p:xfrm>
        <a:graphic>
          <a:graphicData uri="http://schemas.openxmlformats.org/drawingml/2006/table">
            <a:tbl>
              <a:tblPr firstRow="1" bandRow="1">
                <a:tableStyleId>{5C22544A-7EE6-4342-B048-85BDC9FD1C3A}</a:tableStyleId>
              </a:tblPr>
              <a:tblGrid>
                <a:gridCol w="912582">
                  <a:extLst>
                    <a:ext uri="{9D8B030D-6E8A-4147-A177-3AD203B41FA5}">
                      <a16:colId xmlns:a16="http://schemas.microsoft.com/office/drawing/2014/main" val="20000"/>
                    </a:ext>
                  </a:extLst>
                </a:gridCol>
                <a:gridCol w="1154614">
                  <a:extLst>
                    <a:ext uri="{9D8B030D-6E8A-4147-A177-3AD203B41FA5}">
                      <a16:colId xmlns:a16="http://schemas.microsoft.com/office/drawing/2014/main" val="20001"/>
                    </a:ext>
                  </a:extLst>
                </a:gridCol>
              </a:tblGrid>
              <a:tr h="336358">
                <a:tc>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rPr>
                        <a:t>合計金額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2" name="テキスト ボックス 1"/>
          <p:cNvSpPr txBox="1"/>
          <p:nvPr/>
        </p:nvSpPr>
        <p:spPr>
          <a:xfrm>
            <a:off x="2130720" y="6427470"/>
            <a:ext cx="484321" cy="553998"/>
          </a:xfrm>
          <a:prstGeom prst="rect">
            <a:avLst/>
          </a:prstGeom>
          <a:noFill/>
        </p:spPr>
        <p:txBody>
          <a:bodyPr wrap="square" rtlCol="0">
            <a:spAutoFit/>
          </a:bodyPr>
          <a:lstStyle/>
          <a:p>
            <a:r>
              <a:rPr kumimoji="1" lang="ja-JP" altLang="en-US" sz="1000" dirty="0"/>
              <a:t>都 道</a:t>
            </a:r>
            <a:endParaRPr kumimoji="1" lang="en-US" altLang="ja-JP" sz="1000" dirty="0"/>
          </a:p>
          <a:p>
            <a:endParaRPr lang="en-US" altLang="ja-JP" sz="1000" dirty="0"/>
          </a:p>
          <a:p>
            <a:r>
              <a:rPr kumimoji="1" lang="ja-JP" altLang="en-US" sz="1000" dirty="0"/>
              <a:t>府 県</a:t>
            </a:r>
          </a:p>
        </p:txBody>
      </p:sp>
      <p:sp>
        <p:nvSpPr>
          <p:cNvPr id="19" name="テキスト ボックス 18"/>
          <p:cNvSpPr txBox="1"/>
          <p:nvPr/>
        </p:nvSpPr>
        <p:spPr>
          <a:xfrm>
            <a:off x="3486728" y="6426973"/>
            <a:ext cx="482721" cy="553998"/>
          </a:xfrm>
          <a:prstGeom prst="rect">
            <a:avLst/>
          </a:prstGeom>
          <a:noFill/>
        </p:spPr>
        <p:txBody>
          <a:bodyPr wrap="square" rtlCol="0">
            <a:spAutoFit/>
          </a:bodyPr>
          <a:lstStyle/>
          <a:p>
            <a:r>
              <a:rPr lang="ja-JP" altLang="en-US" sz="1000" dirty="0"/>
              <a:t>区 市</a:t>
            </a:r>
            <a:endParaRPr lang="en-US" altLang="ja-JP" sz="1000" dirty="0"/>
          </a:p>
          <a:p>
            <a:endParaRPr kumimoji="1" lang="en-US" altLang="ja-JP" sz="1000" dirty="0"/>
          </a:p>
          <a:p>
            <a:r>
              <a:rPr lang="ja-JP" altLang="en-US" sz="1000" dirty="0"/>
              <a:t>町 村</a:t>
            </a:r>
            <a:endParaRPr kumimoji="1" lang="en-US" altLang="ja-JP" sz="1000" dirty="0"/>
          </a:p>
        </p:txBody>
      </p:sp>
      <p:sp>
        <p:nvSpPr>
          <p:cNvPr id="20" name="Rectangle 4"/>
          <p:cNvSpPr>
            <a:spLocks noChangeArrowheads="1"/>
          </p:cNvSpPr>
          <p:nvPr/>
        </p:nvSpPr>
        <p:spPr bwMode="auto">
          <a:xfrm>
            <a:off x="0" y="7519232"/>
            <a:ext cx="49952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50000"/>
              </a:lnSpc>
              <a:spcAft>
                <a:spcPts val="0"/>
              </a:spcAft>
            </a:pPr>
            <a:r>
              <a:rPr lang="en-US" altLang="ja-JP" sz="1200" b="1" kern="100" spc="10" dirty="0">
                <a:solidFill>
                  <a:srgbClr val="000000"/>
                </a:solidFill>
                <a:latin typeface="+mn-ea"/>
                <a:cs typeface="Arial" panose="020B0604020202020204" pitchFamily="34" charset="0"/>
              </a:rPr>
              <a:t>※</a:t>
            </a:r>
            <a:r>
              <a:rPr lang="ja-JP" altLang="en-US" sz="1200" b="1" kern="100" spc="10" dirty="0">
                <a:solidFill>
                  <a:srgbClr val="000000"/>
                </a:solidFill>
                <a:latin typeface="+mn-ea"/>
                <a:cs typeface="Arial" panose="020B0604020202020204" pitchFamily="34" charset="0"/>
              </a:rPr>
              <a:t>以下、パンフレット内ブロック広告枠にお申込みの方のみご記入ください</a:t>
            </a:r>
            <a:endParaRPr lang="en-US" altLang="ja-JP" sz="1200" b="1" kern="100" spc="10" dirty="0">
              <a:solidFill>
                <a:srgbClr val="000000"/>
              </a:solidFill>
              <a:latin typeface="+mn-ea"/>
              <a:cs typeface="Arial" panose="020B0604020202020204" pitchFamily="34" charset="0"/>
            </a:endParaRPr>
          </a:p>
        </p:txBody>
      </p:sp>
      <p:graphicFrame>
        <p:nvGraphicFramePr>
          <p:cNvPr id="21" name="表 20"/>
          <p:cNvGraphicFramePr>
            <a:graphicFrameLocks noGrp="1"/>
          </p:cNvGraphicFramePr>
          <p:nvPr>
            <p:extLst>
              <p:ext uri="{D42A27DB-BD31-4B8C-83A1-F6EECF244321}">
                <p14:modId xmlns:p14="http://schemas.microsoft.com/office/powerpoint/2010/main" val="461000256"/>
              </p:ext>
            </p:extLst>
          </p:nvPr>
        </p:nvGraphicFramePr>
        <p:xfrm>
          <a:off x="135506" y="7860720"/>
          <a:ext cx="6600845" cy="1268040"/>
        </p:xfrm>
        <a:graphic>
          <a:graphicData uri="http://schemas.openxmlformats.org/drawingml/2006/table">
            <a:tbl>
              <a:tblPr firstRow="1" bandRow="1">
                <a:tableStyleId>{5C22544A-7EE6-4342-B048-85BDC9FD1C3A}</a:tableStyleId>
              </a:tblPr>
              <a:tblGrid>
                <a:gridCol w="1237477">
                  <a:extLst>
                    <a:ext uri="{9D8B030D-6E8A-4147-A177-3AD203B41FA5}">
                      <a16:colId xmlns:a16="http://schemas.microsoft.com/office/drawing/2014/main" val="20000"/>
                    </a:ext>
                  </a:extLst>
                </a:gridCol>
                <a:gridCol w="5363368">
                  <a:extLst>
                    <a:ext uri="{9D8B030D-6E8A-4147-A177-3AD203B41FA5}">
                      <a16:colId xmlns:a16="http://schemas.microsoft.com/office/drawing/2014/main" val="20001"/>
                    </a:ext>
                  </a:extLst>
                </a:gridCol>
              </a:tblGrid>
              <a:tr h="1268040">
                <a:tc>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パンフレット内</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ブロック広告枠</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掲出内容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a:solidFill>
                            <a:schemeClr val="tx1"/>
                          </a:solidFill>
                          <a:latin typeface="ＭＳ Ｐゴシック" panose="020B0600070205080204" pitchFamily="50" charset="-128"/>
                          <a:ea typeface="ＭＳ Ｐゴシック" panose="020B0600070205080204" pitchFamily="50" charset="-128"/>
                        </a:rPr>
                        <a:t>①ご芳名　　　　　　　　　　　   </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dirty="0">
                          <a:solidFill>
                            <a:schemeClr val="tx1"/>
                          </a:solidFill>
                          <a:latin typeface="ＭＳ Ｐゴシック" panose="020B0600070205080204" pitchFamily="50" charset="-128"/>
                          <a:ea typeface="+mn-ea"/>
                        </a:rPr>
                        <a:t>　　　　　　　　　　　　　　　　　　　　　　　　　　　　　　</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p>
                    <a:p>
                      <a:pPr algn="l"/>
                      <a:endParaRPr kumimoji="1" lang="en-US" altLang="ja-JP" sz="800"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1200" dirty="0">
                          <a:solidFill>
                            <a:schemeClr val="tx1"/>
                          </a:solidFill>
                          <a:latin typeface="ＭＳ Ｐゴシック" panose="020B0600070205080204" pitchFamily="50" charset="-128"/>
                          <a:ea typeface="ＭＳ Ｐゴシック" panose="020B0600070205080204" pitchFamily="50" charset="-128"/>
                        </a:rPr>
                        <a:t>②住所・電話番号　　　　 　 </a:t>
                      </a:r>
                      <a:r>
                        <a:rPr kumimoji="1" lang="ja-JP" altLang="en-US" sz="1200" baseline="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dirty="0">
                          <a:solidFill>
                            <a:schemeClr val="tx1"/>
                          </a:solidFill>
                          <a:latin typeface="ＭＳ Ｐゴシック" panose="020B0600070205080204" pitchFamily="50" charset="-128"/>
                          <a:ea typeface="+mn-ea"/>
                        </a:rPr>
                        <a:t>　　　　　　　　　　　　　　　　　　　　　　　　　　　　　　</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p>
                    <a:p>
                      <a:pPr algn="l"/>
                      <a:endParaRPr kumimoji="1" lang="en-US" altLang="ja-JP" sz="800"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1200" dirty="0">
                          <a:solidFill>
                            <a:schemeClr val="tx1"/>
                          </a:solidFill>
                          <a:latin typeface="ＭＳ Ｐゴシック" panose="020B0600070205080204" pitchFamily="50" charset="-128"/>
                          <a:ea typeface="ＭＳ Ｐゴシック" panose="020B0600070205080204" pitchFamily="50" charset="-128"/>
                        </a:rPr>
                        <a:t>③</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URL</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・メールアドレス・</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SNS</a:t>
                      </a:r>
                      <a:r>
                        <a:rPr kumimoji="1" lang="ja-JP" altLang="en-US" sz="1200" baseline="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dirty="0">
                          <a:solidFill>
                            <a:schemeClr val="tx1"/>
                          </a:solidFill>
                          <a:latin typeface="ＭＳ Ｐゴシック" panose="020B0600070205080204" pitchFamily="50" charset="-128"/>
                          <a:ea typeface="+mn-ea"/>
                        </a:rPr>
                        <a:t>　　　　　　　　　　　　　　　　　　　　　　　　　　　　　　</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p>
                    <a:p>
                      <a:pPr algn="l"/>
                      <a:endParaRPr kumimoji="1" lang="en-US" altLang="ja-JP" sz="800" dirty="0">
                        <a:solidFill>
                          <a:schemeClr val="tx1"/>
                        </a:solidFill>
                        <a:latin typeface="ＭＳ Ｐゴシック" panose="020B0600070205080204" pitchFamily="50" charset="-128"/>
                        <a:ea typeface="ＭＳ Ｐゴシック" panose="020B060007020508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ＭＳ Ｐゴシック" panose="020B0600070205080204" pitchFamily="50" charset="-128"/>
                          <a:ea typeface="ＭＳ Ｐゴシック" panose="020B0600070205080204" pitchFamily="50" charset="-128"/>
                        </a:rPr>
                        <a:t>④</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16</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文字以内のメッセージ </a:t>
                      </a:r>
                      <a:r>
                        <a:rPr kumimoji="1" lang="ja-JP" altLang="en-US" sz="1200" baseline="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200" dirty="0">
                          <a:solidFill>
                            <a:schemeClr val="tx1"/>
                          </a:solidFill>
                          <a:latin typeface="ＭＳ Ｐゴシック" panose="020B0600070205080204" pitchFamily="50" charset="-128"/>
                          <a:ea typeface="+mn-ea"/>
                        </a:rPr>
                        <a:t>【</a:t>
                      </a:r>
                      <a:r>
                        <a:rPr kumimoji="1" lang="ja-JP" altLang="en-US" sz="1200" dirty="0">
                          <a:solidFill>
                            <a:schemeClr val="tx1"/>
                          </a:solidFill>
                          <a:latin typeface="ＭＳ Ｐゴシック" panose="020B0600070205080204" pitchFamily="50" charset="-128"/>
                          <a:ea typeface="+mn-ea"/>
                        </a:rPr>
                        <a:t>　　　　　　　　　　　　　　　　　　　　　　　　　　　　　　</a:t>
                      </a:r>
                      <a:r>
                        <a:rPr kumimoji="1" lang="en-US" altLang="ja-JP" sz="1200" dirty="0">
                          <a:solidFill>
                            <a:schemeClr val="tx1"/>
                          </a:solidFill>
                          <a:latin typeface="ＭＳ Ｐゴシック" panose="020B0600070205080204" pitchFamily="50" charset="-128"/>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3" name="正方形/長方形 2"/>
          <p:cNvSpPr/>
          <p:nvPr/>
        </p:nvSpPr>
        <p:spPr>
          <a:xfrm>
            <a:off x="4190999" y="837706"/>
            <a:ext cx="2603113" cy="46261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ja-JP" sz="1200" b="1" dirty="0"/>
              <a:t>提出期限</a:t>
            </a:r>
            <a:r>
              <a:rPr lang="en-US" altLang="ja-JP" sz="1200" b="1" dirty="0"/>
              <a:t>:</a:t>
            </a:r>
            <a:r>
              <a:rPr lang="ja-JP" altLang="ja-JP" sz="1200" b="1" dirty="0"/>
              <a:t>令和</a:t>
            </a:r>
            <a:r>
              <a:rPr lang="en-US" altLang="ja-JP" sz="1200" b="1" dirty="0"/>
              <a:t>7</a:t>
            </a:r>
            <a:r>
              <a:rPr lang="ja-JP" altLang="ja-JP" sz="1200" b="1" dirty="0"/>
              <a:t>年</a:t>
            </a:r>
            <a:r>
              <a:rPr lang="en-US" altLang="ja-JP" sz="1200" b="1" dirty="0"/>
              <a:t>8</a:t>
            </a:r>
            <a:r>
              <a:rPr lang="ja-JP" altLang="ja-JP" sz="1200" b="1" dirty="0"/>
              <a:t>月</a:t>
            </a:r>
            <a:r>
              <a:rPr lang="en-US" altLang="ja-JP" sz="1200" b="1" dirty="0"/>
              <a:t>22</a:t>
            </a:r>
            <a:r>
              <a:rPr lang="ja-JP" altLang="ja-JP" sz="1200" b="1" dirty="0"/>
              <a:t>日（</a:t>
            </a:r>
            <a:r>
              <a:rPr lang="ja-JP" altLang="en-US" sz="1200" b="1" dirty="0"/>
              <a:t>金</a:t>
            </a:r>
            <a:r>
              <a:rPr lang="ja-JP" altLang="ja-JP" sz="1200" b="1" dirty="0"/>
              <a:t>）必着</a:t>
            </a:r>
            <a:endParaRPr kumimoji="1" lang="ja-JP" altLang="en-US" sz="1200" dirty="0"/>
          </a:p>
        </p:txBody>
      </p:sp>
      <p:sp>
        <p:nvSpPr>
          <p:cNvPr id="5" name="Rectangle 10">
            <a:extLst>
              <a:ext uri="{FF2B5EF4-FFF2-40B4-BE49-F238E27FC236}">
                <a16:creationId xmlns:a16="http://schemas.microsoft.com/office/drawing/2014/main" id="{7E76548A-E77D-C1CB-E43F-42DE938797A2}"/>
              </a:ext>
            </a:extLst>
          </p:cNvPr>
          <p:cNvSpPr>
            <a:spLocks noChangeArrowheads="1"/>
          </p:cNvSpPr>
          <p:nvPr/>
        </p:nvSpPr>
        <p:spPr bwMode="auto">
          <a:xfrm>
            <a:off x="815975" y="903829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dirty="0">
              <a:latin typeface="Arial" panose="020B0604020202020204" pitchFamily="34" charset="0"/>
              <a:cs typeface="Arial" panose="020B0604020202020204" pitchFamily="34" charset="0"/>
            </a:endParaRPr>
          </a:p>
        </p:txBody>
      </p:sp>
      <p:sp>
        <p:nvSpPr>
          <p:cNvPr id="7" name="正方形/長方形 6">
            <a:extLst>
              <a:ext uri="{FF2B5EF4-FFF2-40B4-BE49-F238E27FC236}">
                <a16:creationId xmlns:a16="http://schemas.microsoft.com/office/drawing/2014/main" id="{DF516113-CFF4-A901-B5C5-D8423B4E275E}"/>
              </a:ext>
            </a:extLst>
          </p:cNvPr>
          <p:cNvSpPr/>
          <p:nvPr/>
        </p:nvSpPr>
        <p:spPr>
          <a:xfrm>
            <a:off x="214878" y="9336254"/>
            <a:ext cx="3526885" cy="11891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1100" dirty="0"/>
              <a:t>URL</a:t>
            </a:r>
            <a:r>
              <a:rPr lang="ja-JP" altLang="en-US" sz="1100" dirty="0"/>
              <a:t>：</a:t>
            </a:r>
            <a:r>
              <a:rPr lang="en-US" altLang="ja-JP" sz="1100" dirty="0"/>
              <a:t>https://www.nerima-matsuri.com/</a:t>
            </a:r>
            <a:endParaRPr kumimoji="1" lang="ja-JP" altLang="en-US" sz="1100" dirty="0"/>
          </a:p>
        </p:txBody>
      </p:sp>
      <p:sp>
        <p:nvSpPr>
          <p:cNvPr id="23" name="正方形/長方形 22">
            <a:extLst>
              <a:ext uri="{FF2B5EF4-FFF2-40B4-BE49-F238E27FC236}">
                <a16:creationId xmlns:a16="http://schemas.microsoft.com/office/drawing/2014/main" id="{DF516113-CFF4-A901-B5C5-D8423B4E275E}"/>
              </a:ext>
            </a:extLst>
          </p:cNvPr>
          <p:cNvSpPr/>
          <p:nvPr/>
        </p:nvSpPr>
        <p:spPr>
          <a:xfrm>
            <a:off x="214878" y="9137351"/>
            <a:ext cx="4630284" cy="19525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100" dirty="0"/>
              <a:t>本紙にご記入の上、郵送、または申込フォームよりお申込みください。</a:t>
            </a:r>
          </a:p>
        </p:txBody>
      </p:sp>
      <p:pic>
        <p:nvPicPr>
          <p:cNvPr id="24" name="図 23" descr="QR コード&#10;&#10;自動的に生成された説明">
            <a:extLst>
              <a:ext uri="{FF2B5EF4-FFF2-40B4-BE49-F238E27FC236}">
                <a16:creationId xmlns:a16="http://schemas.microsoft.com/office/drawing/2014/main" id="{9617896F-4854-3165-4BC5-0F329536C6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67542" y="9156574"/>
            <a:ext cx="534609" cy="534609"/>
          </a:xfrm>
          <a:prstGeom prst="rect">
            <a:avLst/>
          </a:prstGeom>
        </p:spPr>
      </p:pic>
      <p:sp>
        <p:nvSpPr>
          <p:cNvPr id="25" name="テキスト ボックス 24">
            <a:extLst>
              <a:ext uri="{FF2B5EF4-FFF2-40B4-BE49-F238E27FC236}">
                <a16:creationId xmlns:a16="http://schemas.microsoft.com/office/drawing/2014/main" id="{B7378A15-B666-48D4-8E34-080209AFD6B1}"/>
              </a:ext>
            </a:extLst>
          </p:cNvPr>
          <p:cNvSpPr txBox="1"/>
          <p:nvPr/>
        </p:nvSpPr>
        <p:spPr>
          <a:xfrm>
            <a:off x="901360" y="6275070"/>
            <a:ext cx="484321" cy="246221"/>
          </a:xfrm>
          <a:prstGeom prst="rect">
            <a:avLst/>
          </a:prstGeom>
          <a:noFill/>
        </p:spPr>
        <p:txBody>
          <a:bodyPr wrap="square" rtlCol="0">
            <a:spAutoFit/>
          </a:bodyPr>
          <a:lstStyle/>
          <a:p>
            <a:r>
              <a:rPr lang="ja-JP" altLang="en-US" sz="1000" dirty="0"/>
              <a:t>〒</a:t>
            </a:r>
            <a:endParaRPr kumimoji="1" lang="en-US" altLang="ja-JP" sz="1000" dirty="0"/>
          </a:p>
        </p:txBody>
      </p:sp>
    </p:spTree>
    <p:extLst>
      <p:ext uri="{BB962C8B-B14F-4D97-AF65-F5344CB8AC3E}">
        <p14:creationId xmlns:p14="http://schemas.microsoft.com/office/powerpoint/2010/main" val="40096135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607</Words>
  <Application>Microsoft Office PowerPoint</Application>
  <PresentationFormat>A4 210 x 297 mm</PresentationFormat>
  <Paragraphs>89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ＭＳ 明朝</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伊藤　暢啓</dc:creator>
  <cp:lastModifiedBy>kc</cp:lastModifiedBy>
  <cp:revision>57</cp:revision>
  <cp:lastPrinted>2024-06-19T00:43:58Z</cp:lastPrinted>
  <dcterms:modified xsi:type="dcterms:W3CDTF">2025-05-23T07:23:00Z</dcterms:modified>
</cp:coreProperties>
</file>