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906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3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gKBmb7kvLtbGpO3kxq/xic9EcR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C61A8F-AA91-47EB-88D8-3D200A7F91FC}">
  <a:tblStyle styleId="{3AC61A8F-AA91-47EB-88D8-3D200A7F91F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3"/>
    <p:restoredTop sz="94697"/>
  </p:normalViewPr>
  <p:slideViewPr>
    <p:cSldViewPr snapToGrid="0">
      <p:cViewPr>
        <p:scale>
          <a:sx n="84" d="100"/>
          <a:sy n="84" d="100"/>
        </p:scale>
        <p:origin x="1578" y="-1962"/>
      </p:cViewPr>
      <p:guideLst>
        <p:guide orient="horz" pos="53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勝亦 竜生" userId="25ac6b91-942c-43b4-bfe3-be94f33a16ec" providerId="ADAL" clId="{D35C1ACA-A99C-4427-AE81-811A1F53CED8}"/>
    <pc:docChg chg="modSld">
      <pc:chgData name="勝亦 竜生" userId="25ac6b91-942c-43b4-bfe3-be94f33a16ec" providerId="ADAL" clId="{D35C1ACA-A99C-4427-AE81-811A1F53CED8}" dt="2023-06-16T12:23:42.426" v="58" actId="20577"/>
      <pc:docMkLst>
        <pc:docMk/>
      </pc:docMkLst>
      <pc:sldChg chg="modSp mod">
        <pc:chgData name="勝亦 竜生" userId="25ac6b91-942c-43b4-bfe3-be94f33a16ec" providerId="ADAL" clId="{D35C1ACA-A99C-4427-AE81-811A1F53CED8}" dt="2023-06-16T12:23:42.426" v="58" actId="20577"/>
        <pc:sldMkLst>
          <pc:docMk/>
          <pc:sldMk cId="0" sldId="256"/>
        </pc:sldMkLst>
        <pc:spChg chg="mod">
          <ac:chgData name="勝亦 竜生" userId="25ac6b91-942c-43b4-bfe3-be94f33a16ec" providerId="ADAL" clId="{D35C1ACA-A99C-4427-AE81-811A1F53CED8}" dt="2023-06-09T12:50:19.210" v="0" actId="1076"/>
          <ac:spMkLst>
            <pc:docMk/>
            <pc:sldMk cId="0" sldId="256"/>
            <ac:spMk id="90" creationId="{00000000-0000-0000-0000-000000000000}"/>
          </ac:spMkLst>
        </pc:spChg>
        <pc:graphicFrameChg chg="modGraphic">
          <ac:chgData name="勝亦 竜生" userId="25ac6b91-942c-43b4-bfe3-be94f33a16ec" providerId="ADAL" clId="{D35C1ACA-A99C-4427-AE81-811A1F53CED8}" dt="2023-06-16T12:23:42.426" v="58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勝亦 竜生" userId="25ac6b91-942c-43b4-bfe3-be94f33a16ec" providerId="ADAL" clId="{D35C1ACA-A99C-4427-AE81-811A1F53CED8}" dt="2023-06-16T12:23:08.479" v="45" actId="20577"/>
        <pc:sldMkLst>
          <pc:docMk/>
          <pc:sldMk cId="0" sldId="258"/>
        </pc:sldMkLst>
        <pc:spChg chg="mod">
          <ac:chgData name="勝亦 竜生" userId="25ac6b91-942c-43b4-bfe3-be94f33a16ec" providerId="ADAL" clId="{D35C1ACA-A99C-4427-AE81-811A1F53CED8}" dt="2023-06-16T12:23:08.479" v="45" actId="20577"/>
          <ac:spMkLst>
            <pc:docMk/>
            <pc:sldMk cId="0" sldId="258"/>
            <ac:spMk id="2" creationId="{C68FD382-78F3-DA32-EC64-9D5D8843A93B}"/>
          </ac:spMkLst>
        </pc:spChg>
      </pc:sldChg>
    </pc:docChg>
  </pc:docChgLst>
  <pc:docChgLst>
    <pc:chgData name="勝亦 竜生" userId="25ac6b91-942c-43b4-bfe3-be94f33a16ec" providerId="ADAL" clId="{FB200850-1F3C-4790-8F16-B6EDDD94CF2B}"/>
    <pc:docChg chg="undo redo custSel modSld">
      <pc:chgData name="勝亦 竜生" userId="25ac6b91-942c-43b4-bfe3-be94f33a16ec" providerId="ADAL" clId="{FB200850-1F3C-4790-8F16-B6EDDD94CF2B}" dt="2023-06-07T04:13:37.075" v="235" actId="20577"/>
      <pc:docMkLst>
        <pc:docMk/>
      </pc:docMkLst>
      <pc:sldChg chg="modSp mod">
        <pc:chgData name="勝亦 竜生" userId="25ac6b91-942c-43b4-bfe3-be94f33a16ec" providerId="ADAL" clId="{FB200850-1F3C-4790-8F16-B6EDDD94CF2B}" dt="2023-06-07T04:13:09.192" v="216" actId="20577"/>
        <pc:sldMkLst>
          <pc:docMk/>
          <pc:sldMk cId="0" sldId="256"/>
        </pc:sldMkLst>
        <pc:spChg chg="mod">
          <ac:chgData name="勝亦 竜生" userId="25ac6b91-942c-43b4-bfe3-be94f33a16ec" providerId="ADAL" clId="{FB200850-1F3C-4790-8F16-B6EDDD94CF2B}" dt="2023-06-07T04:13:09.192" v="216" actId="20577"/>
          <ac:spMkLst>
            <pc:docMk/>
            <pc:sldMk cId="0" sldId="256"/>
            <ac:spMk id="87" creationId="{00000000-0000-0000-0000-000000000000}"/>
          </ac:spMkLst>
        </pc:spChg>
        <pc:graphicFrameChg chg="mod modGraphic">
          <ac:chgData name="勝亦 竜生" userId="25ac6b91-942c-43b4-bfe3-be94f33a16ec" providerId="ADAL" clId="{FB200850-1F3C-4790-8F16-B6EDDD94CF2B}" dt="2023-06-06T16:02:15.441" v="68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勝亦 竜生" userId="25ac6b91-942c-43b4-bfe3-be94f33a16ec" providerId="ADAL" clId="{FB200850-1F3C-4790-8F16-B6EDDD94CF2B}" dt="2023-06-06T16:06:09.841" v="102"/>
        <pc:sldMkLst>
          <pc:docMk/>
          <pc:sldMk cId="0" sldId="258"/>
        </pc:sldMkLst>
        <pc:spChg chg="mod">
          <ac:chgData name="勝亦 竜生" userId="25ac6b91-942c-43b4-bfe3-be94f33a16ec" providerId="ADAL" clId="{FB200850-1F3C-4790-8F16-B6EDDD94CF2B}" dt="2023-06-06T16:06:09.841" v="102"/>
          <ac:spMkLst>
            <pc:docMk/>
            <pc:sldMk cId="0" sldId="258"/>
            <ac:spMk id="2" creationId="{C68FD382-78F3-DA32-EC64-9D5D8843A93B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4" creationId="{E7704391-EC57-CE9F-01A1-3987DF6D63EB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9" creationId="{B424ABBD-187B-438A-11F9-F5B3C7FE5903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0" creationId="{1EBE13D8-92C8-A2EC-1955-0DE8C56401C8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1" creationId="{7D31083F-B4ED-3D76-A2F4-CA1F8A560CB1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2" creationId="{90822D60-D772-2AF1-3FBB-7F3BD2E7EADC}"/>
          </ac:spMkLst>
        </pc:spChg>
        <pc:spChg chg="mod">
          <ac:chgData name="勝亦 竜生" userId="25ac6b91-942c-43b4-bfe3-be94f33a16ec" providerId="ADAL" clId="{FB200850-1F3C-4790-8F16-B6EDDD94CF2B}" dt="2023-06-06T16:04:48.222" v="87" actId="2710"/>
          <ac:spMkLst>
            <pc:docMk/>
            <pc:sldMk cId="0" sldId="258"/>
            <ac:spMk id="144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56.099" v="100" actId="1076"/>
          <ac:spMkLst>
            <pc:docMk/>
            <pc:sldMk cId="0" sldId="258"/>
            <ac:spMk id="148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3:03.409" v="70" actId="21"/>
          <ac:spMkLst>
            <pc:docMk/>
            <pc:sldMk cId="0" sldId="258"/>
            <ac:spMk id="149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51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56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76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77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80" creationId="{00000000-0000-0000-0000-000000000000}"/>
          </ac:spMkLst>
        </pc:spChg>
        <pc:spChg chg="mod">
          <ac:chgData name="勝亦 竜生" userId="25ac6b91-942c-43b4-bfe3-be94f33a16ec" providerId="ADAL" clId="{FB200850-1F3C-4790-8F16-B6EDDD94CF2B}" dt="2023-06-06T16:05:03.990" v="96" actId="1035"/>
          <ac:spMkLst>
            <pc:docMk/>
            <pc:sldMk cId="0" sldId="258"/>
            <ac:spMk id="198" creationId="{00000000-0000-0000-0000-000000000000}"/>
          </ac:spMkLst>
        </pc:spChg>
        <pc:grpChg chg="mod">
          <ac:chgData name="勝亦 竜生" userId="25ac6b91-942c-43b4-bfe3-be94f33a16ec" providerId="ADAL" clId="{FB200850-1F3C-4790-8F16-B6EDDD94CF2B}" dt="2023-06-06T16:05:03.990" v="96" actId="1035"/>
          <ac:grpSpMkLst>
            <pc:docMk/>
            <pc:sldMk cId="0" sldId="258"/>
            <ac:grpSpMk id="152" creationId="{00000000-0000-0000-0000-000000000000}"/>
          </ac:grpSpMkLst>
        </pc:grpChg>
        <pc:grpChg chg="mod">
          <ac:chgData name="勝亦 竜生" userId="25ac6b91-942c-43b4-bfe3-be94f33a16ec" providerId="ADAL" clId="{FB200850-1F3C-4790-8F16-B6EDDD94CF2B}" dt="2023-06-06T16:05:03.990" v="96" actId="1035"/>
          <ac:grpSpMkLst>
            <pc:docMk/>
            <pc:sldMk cId="0" sldId="258"/>
            <ac:grpSpMk id="157" creationId="{00000000-0000-0000-0000-000000000000}"/>
          </ac:grpSpMkLst>
        </pc:grpChg>
        <pc:grpChg chg="mod">
          <ac:chgData name="勝亦 竜生" userId="25ac6b91-942c-43b4-bfe3-be94f33a16ec" providerId="ADAL" clId="{FB200850-1F3C-4790-8F16-B6EDDD94CF2B}" dt="2023-06-06T16:05:03.990" v="96" actId="1035"/>
          <ac:grpSpMkLst>
            <pc:docMk/>
            <pc:sldMk cId="0" sldId="258"/>
            <ac:grpSpMk id="194" creationId="{00000000-0000-0000-0000-000000000000}"/>
          </ac:grpSpMkLst>
        </pc:grpChg>
        <pc:picChg chg="mod">
          <ac:chgData name="勝亦 竜生" userId="25ac6b91-942c-43b4-bfe3-be94f33a16ec" providerId="ADAL" clId="{FB200850-1F3C-4790-8F16-B6EDDD94CF2B}" dt="2023-06-06T16:05:03.990" v="96" actId="1035"/>
          <ac:picMkLst>
            <pc:docMk/>
            <pc:sldMk cId="0" sldId="258"/>
            <ac:picMk id="150" creationId="{00000000-0000-0000-0000-000000000000}"/>
          </ac:picMkLst>
        </pc:picChg>
        <pc:cxnChg chg="mod">
          <ac:chgData name="勝亦 竜生" userId="25ac6b91-942c-43b4-bfe3-be94f33a16ec" providerId="ADAL" clId="{FB200850-1F3C-4790-8F16-B6EDDD94CF2B}" dt="2023-06-06T16:05:03.990" v="96" actId="1035"/>
          <ac:cxnSpMkLst>
            <pc:docMk/>
            <pc:sldMk cId="0" sldId="258"/>
            <ac:cxnSpMk id="174" creationId="{00000000-0000-0000-0000-000000000000}"/>
          </ac:cxnSpMkLst>
        </pc:cxnChg>
        <pc:cxnChg chg="mod">
          <ac:chgData name="勝亦 竜生" userId="25ac6b91-942c-43b4-bfe3-be94f33a16ec" providerId="ADAL" clId="{FB200850-1F3C-4790-8F16-B6EDDD94CF2B}" dt="2023-06-06T16:05:03.990" v="96" actId="1035"/>
          <ac:cxnSpMkLst>
            <pc:docMk/>
            <pc:sldMk cId="0" sldId="258"/>
            <ac:cxnSpMk id="175" creationId="{00000000-0000-0000-0000-000000000000}"/>
          </ac:cxnSpMkLst>
        </pc:cxnChg>
      </pc:sldChg>
      <pc:sldChg chg="modSp mod">
        <pc:chgData name="勝亦 竜生" userId="25ac6b91-942c-43b4-bfe3-be94f33a16ec" providerId="ADAL" clId="{FB200850-1F3C-4790-8F16-B6EDDD94CF2B}" dt="2023-06-07T04:13:37.075" v="235" actId="20577"/>
        <pc:sldMkLst>
          <pc:docMk/>
          <pc:sldMk cId="0" sldId="259"/>
        </pc:sldMkLst>
        <pc:spChg chg="mod">
          <ac:chgData name="勝亦 竜生" userId="25ac6b91-942c-43b4-bfe3-be94f33a16ec" providerId="ADAL" clId="{FB200850-1F3C-4790-8F16-B6EDDD94CF2B}" dt="2023-06-07T04:13:37.075" v="235" actId="20577"/>
          <ac:spMkLst>
            <pc:docMk/>
            <pc:sldMk cId="0" sldId="259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2825" y="739950"/>
            <a:ext cx="4490700" cy="3699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73575" y="4686475"/>
            <a:ext cx="5388600" cy="443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nerima.teruhime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3399052634"/>
              </p:ext>
            </p:extLst>
          </p:nvPr>
        </p:nvGraphicFramePr>
        <p:xfrm>
          <a:off x="168441" y="4213951"/>
          <a:ext cx="6521100" cy="5507945"/>
        </p:xfrm>
        <a:graphic>
          <a:graphicData uri="http://schemas.openxmlformats.org/drawingml/2006/table">
            <a:tbl>
              <a:tblPr firstRow="1" bandRow="1">
                <a:noFill/>
                <a:tableStyleId>{3AC61A8F-AA91-47EB-88D8-3D200A7F91FC}</a:tableStyleId>
              </a:tblPr>
              <a:tblGrid>
                <a:gridCol w="169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6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種　類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金額（一口）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内　容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u="none" strike="noStrike" cap="none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（１）</a:t>
                      </a:r>
                      <a:r>
                        <a:rPr lang="ja-JP" sz="1200" u="none" strike="noStrike" cap="none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パンフレット内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ブロック広告協賛枠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\25,000 -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ブロック広告</a:t>
                      </a:r>
                      <a:endParaRPr>
                        <a:latin typeface="+mj-ea"/>
                        <a:ea typeface="+mj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タテ.20ミリ×ヨコ.64ミリ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 row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（２）</a:t>
                      </a: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パンフレット内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フリー広告協賛枠</a:t>
                      </a:r>
                      <a:endParaRPr dirty="0"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\50,000 -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基本</a:t>
                      </a:r>
                      <a:endParaRPr dirty="0">
                        <a:latin typeface="+mj-ea"/>
                        <a:ea typeface="+mj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タテ.40ミリ×ヨコ.92ミリ</a:t>
                      </a:r>
                      <a:endParaRPr dirty="0"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\100,000 -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タテ2</a:t>
                      </a:r>
                      <a:endParaRPr>
                        <a:latin typeface="+mj-ea"/>
                        <a:ea typeface="+mj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タテ.85ミリ×ヨコ.92ミリ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\200,000 -</a:t>
                      </a:r>
                      <a:endParaRPr sz="1200">
                        <a:solidFill>
                          <a:schemeClr val="dk1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中型</a:t>
                      </a:r>
                      <a:endParaRPr>
                        <a:latin typeface="+mj-ea"/>
                        <a:ea typeface="+mj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タテ.85ミリ×ヨコ.190ミリ</a:t>
                      </a:r>
                      <a:endParaRPr sz="1200">
                        <a:solidFill>
                          <a:schemeClr val="dk1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\250,000 -</a:t>
                      </a:r>
                      <a:endParaRPr sz="1200">
                        <a:solidFill>
                          <a:schemeClr val="dk1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A4半面</a:t>
                      </a:r>
                      <a:endParaRPr>
                        <a:latin typeface="+mj-ea"/>
                        <a:ea typeface="+mj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タテ.130ミリ×ヨコ.190ミリ</a:t>
                      </a:r>
                      <a:endParaRPr sz="1200">
                        <a:solidFill>
                          <a:schemeClr val="dk1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\350,000 -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A4全面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タテ.268ミリ×ヨコ.190ミリ</a:t>
                      </a:r>
                      <a:endParaRPr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00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（３）</a:t>
                      </a: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特設ステージ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フリー広告協賛枠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</a:t>
                      </a:r>
                      <a:r>
                        <a:rPr lang="en-US" alt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75</a:t>
                      </a: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,000 -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すずしろ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ステージ</a:t>
                      </a: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壁面（1箇所）</a:t>
                      </a:r>
                      <a:endParaRPr lang="en-US" altLang="ja-JP"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</a:t>
                      </a:r>
                      <a:r>
                        <a:rPr lang="en-US" sz="1200" dirty="0" err="1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開進第二中学校</a:t>
                      </a:r>
                      <a:r>
                        <a:rPr 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）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タテ.600ミリ×ヨコ.900ミリ</a:t>
                      </a:r>
                      <a:endParaRPr lang="en-US" altLang="ja-JP"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\50,000 -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つつじ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ステージ</a:t>
                      </a: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壁面（1箇所）</a:t>
                      </a:r>
                      <a:endParaRPr lang="en-US" altLang="ja-JP"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（平成つつじ公園）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タテ.600ミリ×ヨコ.900ミリ</a:t>
                      </a:r>
                      <a:endParaRPr dirty="0"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62626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</a:t>
                      </a:r>
                      <a:r>
                        <a:rPr lang="en-US" alt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50</a:t>
                      </a: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,000 -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200" b="0" i="0" u="none" strike="noStrike" cap="none" dirty="0">
                          <a:solidFill>
                            <a:srgbClr val="262626"/>
                          </a:solidFill>
                          <a:latin typeface="+mj-ea"/>
                          <a:ea typeface="Calibri"/>
                          <a:cs typeface="Arial"/>
                          <a:sym typeface="Arial"/>
                        </a:rPr>
                        <a:t>(</a:t>
                      </a:r>
                      <a:r>
                        <a:rPr lang="ja-JP" altLang="ja-JP" sz="1200" b="0" i="0" u="none" strike="noStrike" cap="none" dirty="0">
                          <a:solidFill>
                            <a:srgbClr val="262626"/>
                          </a:solidFill>
                          <a:latin typeface="+mj-ea"/>
                          <a:ea typeface="Calibri"/>
                          <a:cs typeface="Arial"/>
                          <a:sym typeface="Arial"/>
                        </a:rPr>
                        <a:t>仮称</a:t>
                      </a:r>
                      <a:r>
                        <a:rPr lang="en-US" altLang="ja-JP" sz="1200" b="0" i="0" u="none" strike="noStrike" cap="none" dirty="0">
                          <a:solidFill>
                            <a:srgbClr val="262626"/>
                          </a:solidFill>
                          <a:latin typeface="+mj-ea"/>
                          <a:ea typeface="Calibri"/>
                          <a:cs typeface="Arial"/>
                          <a:sym typeface="Arial"/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運動場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ステージ</a:t>
                      </a: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</a:t>
                      </a: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壁面（1箇所）</a:t>
                      </a:r>
                      <a:endParaRPr lang="en-US" altLang="ja-JP"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（練馬総合</a:t>
                      </a:r>
                      <a:r>
                        <a:rPr lang="ja-JP" altLang="en-US" sz="1200" dirty="0" smtClean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運動場）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タテ.600ミリ×ヨコ.900ミリ</a:t>
                      </a:r>
                      <a:endParaRPr dirty="0"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（４）</a:t>
                      </a: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パンフレット内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　運営協賛枠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\5,000 -</a:t>
                      </a:r>
                      <a:endParaRPr sz="120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練馬まつりへの運営協賛です。</a:t>
                      </a:r>
                      <a:endParaRPr sz="1200" dirty="0">
                        <a:solidFill>
                          <a:srgbClr val="262626"/>
                        </a:solidFill>
                        <a:latin typeface="+mj-ea"/>
                        <a:ea typeface="+mj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dirty="0">
                          <a:solidFill>
                            <a:srgbClr val="262626"/>
                          </a:solidFill>
                          <a:latin typeface="+mj-ea"/>
                          <a:ea typeface="+mj-ea"/>
                          <a:cs typeface="Arial"/>
                          <a:sym typeface="Arial"/>
                        </a:rPr>
                        <a:t>パンフレットに企業名・団体名を掲載をいたします。</a:t>
                      </a:r>
                      <a:endParaRPr dirty="0">
                        <a:latin typeface="+mj-ea"/>
                        <a:ea typeface="+mj-e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5" name="Google Shape;85;p1"/>
          <p:cNvSpPr/>
          <p:nvPr/>
        </p:nvSpPr>
        <p:spPr>
          <a:xfrm>
            <a:off x="-2" y="149581"/>
            <a:ext cx="6858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0" i="0" u="none" strike="noStrike" cap="none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第46回練馬まつり協賛金募集要項　</a:t>
            </a:r>
            <a:endParaRPr sz="24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88523" y="673661"/>
            <a:ext cx="241329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1　練馬まつりの概要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68441" y="1012215"/>
            <a:ext cx="68580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（1）開催日時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</a:rPr>
              <a:t>　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令和5年10月15日（日）　午前10時～午後3時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（2）会場　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練馬駅北口およびマロニエ通り周辺　（南町小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学校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・開進第二中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学校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・練馬総合運動場ほか）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（3）内容</a:t>
            </a:r>
            <a:b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</a:b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①　ステージ（ダンス、音楽等のパフォーマンス）</a:t>
            </a:r>
            <a:b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</a:b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②　出展（練馬の名産品、地方物産品の販売、展示や体験等）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（4）主催者</a:t>
            </a:r>
            <a:b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</a:b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練馬まつり推進協議会　（練馬まつり運営スタッフ委員会、練馬区）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（5）その他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①　入場料　無料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②　来場者数</a:t>
            </a:r>
            <a:r>
              <a:rPr lang="ja-JP" altLang="en-US" sz="16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令和4年度実績：約52,000人（練馬駅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</a:rPr>
              <a:t>北口および、マロニエ通り周辺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                       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</a:rPr>
              <a:t> 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令和2年度</a:t>
            </a:r>
            <a:r>
              <a:rPr lang="en-US" alt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3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年度　中止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                        令和元年度実績：約35,000人（としまえん開催） 　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266700" marR="0" lvl="0" indent="-2667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③　パンフレット発行部数　35,000部(予定）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378905" y="3865785"/>
            <a:ext cx="2528418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２　協賛の種類・内容</a:t>
            </a:r>
            <a:endParaRPr sz="1600" b="1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7262261" y="45133"/>
            <a:ext cx="799296" cy="35052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資料3-3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119308" y="9618546"/>
            <a:ext cx="3408305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sz="11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※ご希望により、</a:t>
            </a:r>
            <a:r>
              <a:rPr lang="ja-JP" sz="1100" b="1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2口以上（タテ組、ヨコ組）</a:t>
            </a:r>
            <a:r>
              <a:rPr lang="ja-JP" sz="11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も可能です。</a:t>
            </a:r>
            <a:endParaRPr sz="1100" b="0" i="0" u="none" strike="noStrike" cap="none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2442497" y="4186329"/>
            <a:ext cx="441550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（</a:t>
            </a:r>
            <a:r>
              <a:rPr lang="ja-JP" sz="11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パンフレットサイズ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　A4型ブック型パンフレット</a:t>
            </a: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全16頁フルカラー）</a:t>
            </a:r>
            <a:endParaRPr sz="12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-148865" y="4224280"/>
            <a:ext cx="2944907" cy="312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-JP" sz="11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●パンフレット広告掲載イメージ</a:t>
            </a:r>
            <a:endParaRPr sz="1100" b="0" i="0" u="none" strike="noStrike" cap="none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497195" y="874651"/>
            <a:ext cx="4097597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練馬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まつりパンフレット内にブロック広告を掲載いたします。　</a:t>
            </a:r>
            <a:endParaRPr sz="12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掲載される内容は次の通りです。</a:t>
            </a:r>
            <a:endParaRPr sz="12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①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ご芳名　</a:t>
            </a:r>
            <a:endParaRPr sz="1200" b="0" i="0" u="none" strike="noStrike" cap="none" dirty="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②住所・電話番号　</a:t>
            </a:r>
            <a:endParaRPr sz="1200" b="0" i="0" u="none" strike="noStrike" cap="none" dirty="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③URL</a:t>
            </a: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・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メールアドレス</a:t>
            </a: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・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SNSアカウント</a:t>
            </a:r>
            <a:endParaRPr sz="1200" b="0" i="0" u="none" strike="noStrike" cap="none" dirty="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④</a:t>
            </a:r>
            <a:r>
              <a:rPr lang="ja-JP" sz="12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16文字以内のメッセージ</a:t>
            </a:r>
            <a:endParaRPr sz="12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4125606" y="1373093"/>
            <a:ext cx="1911617" cy="32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【ブロック広告枠イメージ】</a:t>
            </a:r>
            <a:endParaRPr sz="12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4242358" y="1598702"/>
            <a:ext cx="1434541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タテ.20ミリ×ヨコ.64ミリ</a:t>
            </a:r>
            <a:endParaRPr/>
          </a:p>
        </p:txBody>
      </p:sp>
      <p:sp>
        <p:nvSpPr>
          <p:cNvPr id="101" name="Google Shape;101;p2"/>
          <p:cNvSpPr/>
          <p:nvPr/>
        </p:nvSpPr>
        <p:spPr>
          <a:xfrm>
            <a:off x="497195" y="2988265"/>
            <a:ext cx="5676554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練馬まつりパンフレット内にフリーデザインの広告を掲載いたします。</a:t>
            </a:r>
            <a:endParaRPr sz="100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枠の中の表現・デザインは自由です。（広告デザインは、AI、JPEG等完全データで入稿してください。）</a:t>
            </a:r>
            <a:endParaRPr dirty="0">
              <a:latin typeface="+mn-ea"/>
              <a:ea typeface="+mn-e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※PDFでも掲載可能ですが、画質が劣化する可能性があります。</a:t>
            </a:r>
            <a:endParaRPr sz="100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※掲載順は、レイアウト等の都合により調整いたします。</a:t>
            </a:r>
            <a:endParaRPr sz="100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※データ確認の上、トリミングやリサイズする場合がありますので、予めご了承ください。</a:t>
            </a:r>
            <a:endParaRPr sz="100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4307592" y="1824311"/>
            <a:ext cx="2304000" cy="792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-JP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④私達は</a:t>
            </a:r>
            <a:r>
              <a:rPr lang="ja-JP" sz="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練馬</a:t>
            </a:r>
            <a:r>
              <a:rPr lang="ja-JP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まつりを応援しています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rPr lang="ja-JP" sz="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　　　</a:t>
            </a:r>
            <a:endParaRPr sz="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①</a:t>
            </a:r>
            <a:r>
              <a:rPr lang="ja-JP"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　●●●●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②練馬区豊玉北</a:t>
            </a:r>
            <a:r>
              <a:rPr lang="ja-JP"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6-12-1　TEL03-6721-0061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③https://nerima-matsuri.com/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330049" y="179286"/>
            <a:ext cx="166744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3　各協賛の詳細</a:t>
            </a:r>
            <a:endParaRPr sz="1600" b="1">
              <a:solidFill>
                <a:schemeClr val="dk1"/>
              </a:solidFill>
              <a:latin typeface="+mj-ea"/>
              <a:ea typeface="+mj-ea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497195" y="594226"/>
            <a:ext cx="4320000" cy="30773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（1）パンフレット内ブロック広告協賛枠（25,000円／口）</a:t>
            </a:r>
            <a:endParaRPr sz="14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497195" y="2669371"/>
            <a:ext cx="5248873" cy="30777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rPr>
              <a:t>（2）パンフレット内フリー広告協賛枠（50,000円～350,000円／口）</a:t>
            </a:r>
            <a:endParaRPr sz="140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3645876" y="5020520"/>
            <a:ext cx="2700000" cy="2123409"/>
          </a:xfrm>
          <a:prstGeom prst="rect">
            <a:avLst/>
          </a:prstGeom>
          <a:solidFill>
            <a:srgbClr val="F7CAAC"/>
          </a:solidFill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3688065" y="5052962"/>
            <a:ext cx="2628000" cy="1353066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3586926" y="4991535"/>
            <a:ext cx="2808000" cy="43488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269034" y="4626621"/>
            <a:ext cx="3115133" cy="268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 sz="1200" b="1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【①</a:t>
            </a:r>
            <a:r>
              <a:rPr lang="ja-JP" sz="1200" b="1" i="0" u="none" strike="noStrike" cap="none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ブロック広告・④運営広告枠</a:t>
            </a:r>
            <a:r>
              <a:rPr lang="ja-JP" sz="1200" b="1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イメージ】</a:t>
            </a:r>
            <a:endParaRPr sz="1200" b="1" i="0" u="none" strike="noStrike" cap="none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433934" y="5039160"/>
            <a:ext cx="1496563" cy="25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【①ブロック広告】</a:t>
            </a:r>
            <a:endParaRPr sz="1000" b="0" i="0" u="none" strike="noStrike" cap="none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446351" y="7479158"/>
            <a:ext cx="1207678" cy="25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【④運営協賛】</a:t>
            </a:r>
            <a:endParaRPr sz="1000" b="0" i="0" u="none" strike="noStrike" cap="none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302979" y="4939443"/>
            <a:ext cx="2942380" cy="4433626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302594" y="5248649"/>
            <a:ext cx="290243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タテ20ミリ×ヨコ64ミリ</a:t>
            </a:r>
            <a:endParaRPr sz="8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￥25,000-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428803" y="573334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1328803" y="573334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2230549" y="5733345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428803" y="6178796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1328803" y="6178796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2230549" y="6178796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428803" y="658738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1328803" y="658738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2230549" y="6587382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428803" y="7023398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"/>
          <p:cNvSpPr/>
          <p:nvPr/>
        </p:nvSpPr>
        <p:spPr>
          <a:xfrm>
            <a:off x="1328803" y="7023398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/>
          <p:nvPr/>
        </p:nvSpPr>
        <p:spPr>
          <a:xfrm>
            <a:off x="2230549" y="7023398"/>
            <a:ext cx="900000" cy="3240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/>
          <p:nvPr/>
        </p:nvSpPr>
        <p:spPr>
          <a:xfrm>
            <a:off x="302594" y="7749916"/>
            <a:ext cx="290243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企業名・団体名記載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￥5,000-</a:t>
            </a:r>
            <a:endParaRPr>
              <a:latin typeface="+mj-ea"/>
              <a:ea typeface="+mj-ea"/>
            </a:endParaRPr>
          </a:p>
        </p:txBody>
      </p:sp>
      <p:sp>
        <p:nvSpPr>
          <p:cNvPr id="127" name="Google Shape;127;p2"/>
          <p:cNvSpPr/>
          <p:nvPr/>
        </p:nvSpPr>
        <p:spPr>
          <a:xfrm>
            <a:off x="600900" y="8129912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28" name="Google Shape;128;p2"/>
          <p:cNvSpPr/>
          <p:nvPr/>
        </p:nvSpPr>
        <p:spPr>
          <a:xfrm>
            <a:off x="1312197" y="8129912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29" name="Google Shape;129;p2"/>
          <p:cNvSpPr/>
          <p:nvPr/>
        </p:nvSpPr>
        <p:spPr>
          <a:xfrm>
            <a:off x="2033687" y="8129912"/>
            <a:ext cx="916606" cy="984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-JP" sz="800" b="0" i="0" u="none" strike="noStrike" cap="none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〇〇〇〇〇〇</a:t>
            </a:r>
            <a:endParaRPr sz="800" b="0" i="0" u="none" strike="noStrike" cap="none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30" name="Google Shape;130;p2"/>
          <p:cNvSpPr/>
          <p:nvPr/>
        </p:nvSpPr>
        <p:spPr>
          <a:xfrm>
            <a:off x="2056394" y="9135257"/>
            <a:ext cx="136635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※掲出イメージ</a:t>
            </a:r>
            <a:endParaRPr sz="800" b="1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3519795" y="4939443"/>
            <a:ext cx="2942380" cy="4433626"/>
          </a:xfrm>
          <a:prstGeom prst="rect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3750017" y="5092173"/>
            <a:ext cx="1260000" cy="612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基本</a:t>
            </a:r>
            <a:endParaRPr sz="110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9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タテ40ミリ×ヨコ92ミリ</a:t>
            </a:r>
            <a:endParaRPr sz="90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￥50,000-</a:t>
            </a:r>
            <a:endParaRPr>
              <a:latin typeface="+mj-ea"/>
              <a:ea typeface="+mj-ea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5090445" y="5099793"/>
            <a:ext cx="1188000" cy="126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タテ２</a:t>
            </a:r>
            <a:endParaRPr sz="120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タテ85ミリ×ヨコ92ミリ</a:t>
            </a:r>
            <a:endParaRPr sz="800">
              <a:solidFill>
                <a:srgbClr val="000000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000000"/>
                </a:solidFill>
                <a:latin typeface="+mj-ea"/>
                <a:ea typeface="+mj-ea"/>
                <a:cs typeface="Arial"/>
                <a:sym typeface="Arial"/>
              </a:rPr>
              <a:t>￥100,000-</a:t>
            </a:r>
            <a:endParaRPr>
              <a:latin typeface="+mj-ea"/>
              <a:ea typeface="+mj-ea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3645876" y="7957438"/>
            <a:ext cx="2548148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A4全面</a:t>
            </a: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タテ268ミリ×ヨコ190ミリ</a:t>
            </a: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￥350,000-</a:t>
            </a:r>
            <a:endParaRPr>
              <a:latin typeface="+mj-ea"/>
              <a:ea typeface="+mj-ea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3896947" y="4629198"/>
            <a:ext cx="2188076" cy="312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 sz="1200" b="1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【②フリー広告枠イメージ】</a:t>
            </a:r>
            <a:endParaRPr sz="1200" b="1" i="0" u="none" strike="noStrike" cap="none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36" name="Google Shape;136;p2"/>
          <p:cNvSpPr/>
          <p:nvPr/>
        </p:nvSpPr>
        <p:spPr>
          <a:xfrm>
            <a:off x="3519677" y="5743384"/>
            <a:ext cx="1717517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中型</a:t>
            </a:r>
            <a:endParaRPr sz="11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タテ85ミリ×ヨコ190ミリ</a:t>
            </a: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￥200,000-</a:t>
            </a:r>
            <a:endParaRPr>
              <a:latin typeface="+mj-ea"/>
              <a:ea typeface="+mj-ea"/>
            </a:endParaRPr>
          </a:p>
        </p:txBody>
      </p:sp>
      <p:sp>
        <p:nvSpPr>
          <p:cNvPr id="137" name="Google Shape;137;p2"/>
          <p:cNvSpPr/>
          <p:nvPr/>
        </p:nvSpPr>
        <p:spPr>
          <a:xfrm>
            <a:off x="3708512" y="6495233"/>
            <a:ext cx="2564827" cy="56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A4半面</a:t>
            </a: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タテ130ミリ×ヨコ190ミリ</a:t>
            </a:r>
            <a:endParaRPr sz="100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￥250,000-</a:t>
            </a:r>
            <a:endParaRPr>
              <a:latin typeface="+mj-ea"/>
              <a:ea typeface="+mj-ea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5176161" y="9103276"/>
            <a:ext cx="136635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※掲出イメージ</a:t>
            </a:r>
            <a:endParaRPr sz="800" b="1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3"/>
          <p:cNvPicPr preferRelativeResize="0"/>
          <p:nvPr/>
        </p:nvPicPr>
        <p:blipFill rotWithShape="1">
          <a:blip r:embed="rId3">
            <a:alphaModFix/>
          </a:blip>
          <a:srcRect b="17148"/>
          <a:stretch/>
        </p:blipFill>
        <p:spPr>
          <a:xfrm>
            <a:off x="735155" y="4749407"/>
            <a:ext cx="5190335" cy="2000772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3"/>
          <p:cNvSpPr/>
          <p:nvPr/>
        </p:nvSpPr>
        <p:spPr>
          <a:xfrm>
            <a:off x="508058" y="625854"/>
            <a:ext cx="6896042" cy="98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すずしろ</a:t>
            </a:r>
            <a:r>
              <a:rPr lang="ja-JP" alt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ステージ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</a:rPr>
              <a:t>・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つつじ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ステージ・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（仮称）運動場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ステージ</a:t>
            </a:r>
            <a:endParaRPr lang="en-US" altLang="ja-JP"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左右のスペースにフリーデザインの広告を掲載いたします。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枠の中の表現・デザインは自由です。</a:t>
            </a:r>
            <a:r>
              <a:rPr lang="ja-JP" sz="11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（広告デザインは、AI、JPEG等完全データで入稿してください。）</a:t>
            </a:r>
            <a:endParaRPr sz="105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※PDFでも掲載可能ですが、画質が劣化する可能性があります</a:t>
            </a:r>
            <a:r>
              <a:rPr lang="ja-JP" altLang="en-US" sz="11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。</a:t>
            </a:r>
            <a:endParaRPr lang="en-US" altLang="ja-JP" sz="11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※掲載順は、レイアウト等の都合により調整いたします。</a:t>
            </a:r>
            <a:endParaRPr sz="11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547518" y="215114"/>
            <a:ext cx="5250155" cy="30777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（3）特設ステージフリー広告協賛枠（50,000円～75,000円）／口）</a:t>
            </a:r>
            <a:endParaRPr sz="1050" b="1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124792" y="1735926"/>
            <a:ext cx="449787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すずしろ</a:t>
            </a:r>
            <a:r>
              <a:rPr lang="ja-JP" sz="12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ステージ（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開進第二中学校</a:t>
            </a:r>
            <a:r>
              <a:rPr lang="ja-JP" sz="1200" dirty="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）フリー広告枠イメージ】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49" name="Google Shape;149;p3"/>
          <p:cNvSpPr/>
          <p:nvPr/>
        </p:nvSpPr>
        <p:spPr>
          <a:xfrm>
            <a:off x="116955" y="4163375"/>
            <a:ext cx="624236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</a:rPr>
              <a:t>つつじ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ステージ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</a:t>
            </a:r>
            <a:r>
              <a:rPr lang="ja-JP" altLang="en-US" sz="1200" dirty="0">
                <a:solidFill>
                  <a:schemeClr val="dk1"/>
                </a:solidFill>
                <a:latin typeface="+mn-ea"/>
                <a:ea typeface="+mn-ea"/>
              </a:rPr>
              <a:t>平成つつじ公園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）フリー広告枠イメージ】</a:t>
            </a:r>
            <a:endParaRPr dirty="0">
              <a:latin typeface="+mj-ea"/>
              <a:ea typeface="+mj-ea"/>
            </a:endParaRPr>
          </a:p>
        </p:txBody>
      </p:sp>
      <p:pic>
        <p:nvPicPr>
          <p:cNvPr id="150" name="Google Shape;150;p3"/>
          <p:cNvPicPr preferRelativeResize="0"/>
          <p:nvPr/>
        </p:nvPicPr>
        <p:blipFill rotWithShape="1">
          <a:blip r:embed="rId4">
            <a:alphaModFix/>
          </a:blip>
          <a:srcRect l="967" b="7167"/>
          <a:stretch/>
        </p:blipFill>
        <p:spPr>
          <a:xfrm>
            <a:off x="181893" y="2378757"/>
            <a:ext cx="6360013" cy="133223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2" name="Google Shape;152;p3"/>
          <p:cNvGrpSpPr/>
          <p:nvPr/>
        </p:nvGrpSpPr>
        <p:grpSpPr>
          <a:xfrm>
            <a:off x="6363201" y="2518063"/>
            <a:ext cx="166041" cy="1152889"/>
            <a:chOff x="-2941320" y="3061408"/>
            <a:chExt cx="108000" cy="1728000"/>
          </a:xfrm>
        </p:grpSpPr>
        <p:cxnSp>
          <p:nvCxnSpPr>
            <p:cNvPr id="153" name="Google Shape;153;p3"/>
            <p:cNvCxnSpPr/>
            <p:nvPr/>
          </p:nvCxnSpPr>
          <p:spPr>
            <a:xfrm>
              <a:off x="-2941320" y="4789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4" name="Google Shape;154;p3"/>
            <p:cNvCxnSpPr/>
            <p:nvPr/>
          </p:nvCxnSpPr>
          <p:spPr>
            <a:xfrm>
              <a:off x="-2941320" y="3061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5" name="Google Shape;155;p3"/>
            <p:cNvCxnSpPr/>
            <p:nvPr/>
          </p:nvCxnSpPr>
          <p:spPr>
            <a:xfrm>
              <a:off x="-2833320" y="3061408"/>
              <a:ext cx="0" cy="172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56" name="Google Shape;156;p3"/>
          <p:cNvSpPr txBox="1"/>
          <p:nvPr/>
        </p:nvSpPr>
        <p:spPr>
          <a:xfrm rot="5400000">
            <a:off x="6179817" y="2952400"/>
            <a:ext cx="858513" cy="27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2,400㎜</a:t>
            </a:r>
            <a:endParaRPr sz="1200" dirty="0">
              <a:latin typeface="+mj-ea"/>
              <a:ea typeface="+mj-ea"/>
            </a:endParaRPr>
          </a:p>
        </p:txBody>
      </p:sp>
      <p:grpSp>
        <p:nvGrpSpPr>
          <p:cNvPr id="157" name="Google Shape;157;p3"/>
          <p:cNvGrpSpPr/>
          <p:nvPr/>
        </p:nvGrpSpPr>
        <p:grpSpPr>
          <a:xfrm>
            <a:off x="124792" y="2313146"/>
            <a:ext cx="6242366" cy="215736"/>
            <a:chOff x="832365" y="2507933"/>
            <a:chExt cx="5167158" cy="108000"/>
          </a:xfrm>
        </p:grpSpPr>
        <p:cxnSp>
          <p:nvCxnSpPr>
            <p:cNvPr id="158" name="Google Shape;158;p3"/>
            <p:cNvCxnSpPr/>
            <p:nvPr/>
          </p:nvCxnSpPr>
          <p:spPr>
            <a:xfrm>
              <a:off x="833523" y="2507933"/>
              <a:ext cx="5166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59;p3"/>
            <p:cNvCxnSpPr/>
            <p:nvPr/>
          </p:nvCxnSpPr>
          <p:spPr>
            <a:xfrm>
              <a:off x="832365" y="2507933"/>
              <a:ext cx="0" cy="10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60;p3"/>
            <p:cNvCxnSpPr/>
            <p:nvPr/>
          </p:nvCxnSpPr>
          <p:spPr>
            <a:xfrm>
              <a:off x="5999523" y="2507933"/>
              <a:ext cx="0" cy="10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2" name="Google Shape;162;p3"/>
          <p:cNvGrpSpPr/>
          <p:nvPr/>
        </p:nvGrpSpPr>
        <p:grpSpPr>
          <a:xfrm>
            <a:off x="5837390" y="4851981"/>
            <a:ext cx="215144" cy="1842033"/>
            <a:chOff x="-2941320" y="3061408"/>
            <a:chExt cx="108000" cy="1728000"/>
          </a:xfrm>
        </p:grpSpPr>
        <p:cxnSp>
          <p:nvCxnSpPr>
            <p:cNvPr id="163" name="Google Shape;163;p3"/>
            <p:cNvCxnSpPr/>
            <p:nvPr/>
          </p:nvCxnSpPr>
          <p:spPr>
            <a:xfrm>
              <a:off x="-2941320" y="4789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64;p3"/>
            <p:cNvCxnSpPr/>
            <p:nvPr/>
          </p:nvCxnSpPr>
          <p:spPr>
            <a:xfrm>
              <a:off x="-2941320" y="3061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65;p3"/>
            <p:cNvCxnSpPr>
              <a:cxnSpLocks/>
            </p:cNvCxnSpPr>
            <p:nvPr/>
          </p:nvCxnSpPr>
          <p:spPr>
            <a:xfrm>
              <a:off x="-2833320" y="3061408"/>
              <a:ext cx="0" cy="172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67" name="Google Shape;167;p3"/>
          <p:cNvGrpSpPr/>
          <p:nvPr/>
        </p:nvGrpSpPr>
        <p:grpSpPr>
          <a:xfrm>
            <a:off x="764030" y="4700862"/>
            <a:ext cx="5073360" cy="151114"/>
            <a:chOff x="832365" y="2507933"/>
            <a:chExt cx="5167158" cy="197638"/>
          </a:xfrm>
        </p:grpSpPr>
        <p:cxnSp>
          <p:nvCxnSpPr>
            <p:cNvPr id="168" name="Google Shape;168;p3"/>
            <p:cNvCxnSpPr/>
            <p:nvPr/>
          </p:nvCxnSpPr>
          <p:spPr>
            <a:xfrm>
              <a:off x="833523" y="2507933"/>
              <a:ext cx="5166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9" name="Google Shape;169;p3"/>
            <p:cNvCxnSpPr>
              <a:cxnSpLocks/>
            </p:cNvCxnSpPr>
            <p:nvPr/>
          </p:nvCxnSpPr>
          <p:spPr>
            <a:xfrm>
              <a:off x="832365" y="2507933"/>
              <a:ext cx="1158" cy="1976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70" name="Google Shape;170;p3"/>
            <p:cNvCxnSpPr>
              <a:cxnSpLocks/>
            </p:cNvCxnSpPr>
            <p:nvPr/>
          </p:nvCxnSpPr>
          <p:spPr>
            <a:xfrm>
              <a:off x="5999523" y="2507933"/>
              <a:ext cx="0" cy="1976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71" name="Google Shape;171;p3"/>
          <p:cNvSpPr txBox="1"/>
          <p:nvPr/>
        </p:nvSpPr>
        <p:spPr>
          <a:xfrm>
            <a:off x="138270" y="6732119"/>
            <a:ext cx="2517532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※バックパネルイメージ</a:t>
            </a:r>
            <a:endParaRPr sz="900" dirty="0">
              <a:latin typeface="+mn-ea"/>
              <a:ea typeface="+mn-ea"/>
            </a:endParaRPr>
          </a:p>
        </p:txBody>
      </p:sp>
      <p:cxnSp>
        <p:nvCxnSpPr>
          <p:cNvPr id="172" name="Google Shape;172;p3"/>
          <p:cNvCxnSpPr>
            <a:cxnSpLocks/>
          </p:cNvCxnSpPr>
          <p:nvPr/>
        </p:nvCxnSpPr>
        <p:spPr>
          <a:xfrm flipH="1" flipV="1">
            <a:off x="2007641" y="6180864"/>
            <a:ext cx="459853" cy="58850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3" name="Google Shape;173;p3"/>
          <p:cNvCxnSpPr>
            <a:cxnSpLocks/>
          </p:cNvCxnSpPr>
          <p:nvPr/>
        </p:nvCxnSpPr>
        <p:spPr>
          <a:xfrm flipV="1">
            <a:off x="4297297" y="6250078"/>
            <a:ext cx="417313" cy="50010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" name="Google Shape;174;p3"/>
          <p:cNvCxnSpPr>
            <a:cxnSpLocks/>
          </p:cNvCxnSpPr>
          <p:nvPr/>
        </p:nvCxnSpPr>
        <p:spPr>
          <a:xfrm flipH="1" flipV="1">
            <a:off x="1288824" y="3200629"/>
            <a:ext cx="1068864" cy="50953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5" name="Google Shape;175;p3"/>
          <p:cNvCxnSpPr>
            <a:cxnSpLocks/>
          </p:cNvCxnSpPr>
          <p:nvPr/>
        </p:nvCxnSpPr>
        <p:spPr>
          <a:xfrm flipV="1">
            <a:off x="4297297" y="3173389"/>
            <a:ext cx="848025" cy="52938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6" name="Google Shape;176;p3"/>
          <p:cNvSpPr txBox="1"/>
          <p:nvPr/>
        </p:nvSpPr>
        <p:spPr>
          <a:xfrm>
            <a:off x="1788383" y="3649665"/>
            <a:ext cx="3198503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特設ステージフリー広告枠</a:t>
            </a:r>
            <a:r>
              <a:rPr lang="ja-JP" altLang="en-US" sz="1050" dirty="0">
                <a:solidFill>
                  <a:schemeClr val="dk1"/>
                </a:solidFill>
                <a:latin typeface="+mj-ea"/>
                <a:ea typeface="+mj-ea"/>
              </a:rPr>
              <a:t>　</a:t>
            </a:r>
            <a:r>
              <a:rPr lang="ja-JP" sz="105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全６箇所</a:t>
            </a:r>
            <a:endParaRPr sz="105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177" name="Google Shape;177;p3"/>
          <p:cNvSpPr txBox="1"/>
          <p:nvPr/>
        </p:nvSpPr>
        <p:spPr>
          <a:xfrm>
            <a:off x="30058" y="3658566"/>
            <a:ext cx="2517532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※バックパネルイメージ</a:t>
            </a:r>
            <a:endParaRPr sz="900" dirty="0">
              <a:latin typeface="+mn-ea"/>
              <a:ea typeface="+mn-ea"/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2033760" y="6732119"/>
            <a:ext cx="2781736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特設ステージフリー広告枠</a:t>
            </a:r>
            <a:r>
              <a:rPr lang="ja-JP" altLang="en-US" sz="1050" dirty="0">
                <a:solidFill>
                  <a:schemeClr val="dk1"/>
                </a:solidFill>
                <a:latin typeface="+mn-ea"/>
                <a:ea typeface="+mn-ea"/>
              </a:rPr>
              <a:t>　</a:t>
            </a:r>
            <a:r>
              <a:rPr lang="ja-JP" sz="105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全６箇所</a:t>
            </a:r>
            <a:endParaRPr sz="105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79" name="Google Shape;179;p3"/>
          <p:cNvSpPr/>
          <p:nvPr/>
        </p:nvSpPr>
        <p:spPr>
          <a:xfrm rot="10800000" flipH="1">
            <a:off x="-729589" y="4517252"/>
            <a:ext cx="0" cy="10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3"/>
          <p:cNvSpPr/>
          <p:nvPr/>
        </p:nvSpPr>
        <p:spPr>
          <a:xfrm rot="10800000" flipH="1">
            <a:off x="867086" y="2718313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1" name="Google Shape;191;p3"/>
          <p:cNvGrpSpPr/>
          <p:nvPr/>
        </p:nvGrpSpPr>
        <p:grpSpPr>
          <a:xfrm>
            <a:off x="2467494" y="5046963"/>
            <a:ext cx="371852" cy="276999"/>
            <a:chOff x="-658364" y="2763071"/>
            <a:chExt cx="371852" cy="276999"/>
          </a:xfrm>
        </p:grpSpPr>
        <p:sp>
          <p:nvSpPr>
            <p:cNvPr id="192" name="Google Shape;192;p3"/>
            <p:cNvSpPr/>
            <p:nvPr/>
          </p:nvSpPr>
          <p:spPr>
            <a:xfrm>
              <a:off x="-621788" y="2773680"/>
              <a:ext cx="249930" cy="249930"/>
            </a:xfrm>
            <a:prstGeom prst="ellipse">
              <a:avLst/>
            </a:prstGeom>
            <a:solidFill>
              <a:srgbClr val="60B9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3"/>
            <p:cNvSpPr txBox="1"/>
            <p:nvPr/>
          </p:nvSpPr>
          <p:spPr>
            <a:xfrm>
              <a:off x="-658364" y="2763071"/>
              <a:ext cx="3718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46</a:t>
              </a:r>
              <a:endParaRPr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4" name="Google Shape;194;p3"/>
          <p:cNvGrpSpPr/>
          <p:nvPr/>
        </p:nvGrpSpPr>
        <p:grpSpPr>
          <a:xfrm>
            <a:off x="2734600" y="2559054"/>
            <a:ext cx="286506" cy="215444"/>
            <a:chOff x="-674188" y="2755159"/>
            <a:chExt cx="371852" cy="279622"/>
          </a:xfrm>
        </p:grpSpPr>
        <p:sp>
          <p:nvSpPr>
            <p:cNvPr id="195" name="Google Shape;195;p3"/>
            <p:cNvSpPr/>
            <p:nvPr/>
          </p:nvSpPr>
          <p:spPr>
            <a:xfrm>
              <a:off x="-621788" y="2773680"/>
              <a:ext cx="249930" cy="249930"/>
            </a:xfrm>
            <a:prstGeom prst="ellipse">
              <a:avLst/>
            </a:prstGeom>
            <a:solidFill>
              <a:srgbClr val="60B9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3"/>
            <p:cNvSpPr txBox="1"/>
            <p:nvPr/>
          </p:nvSpPr>
          <p:spPr>
            <a:xfrm>
              <a:off x="-674188" y="2755159"/>
              <a:ext cx="371852" cy="2796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46</a:t>
              </a:r>
              <a:endParaRPr sz="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7" name="Google Shape;197;p3"/>
          <p:cNvSpPr/>
          <p:nvPr/>
        </p:nvSpPr>
        <p:spPr>
          <a:xfrm>
            <a:off x="2883185" y="5537518"/>
            <a:ext cx="941283" cy="156188"/>
          </a:xfrm>
          <a:prstGeom prst="rect">
            <a:avLst/>
          </a:prstGeom>
          <a:solidFill>
            <a:srgbClr val="F4EC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2983542" y="2916639"/>
            <a:ext cx="695149" cy="86473"/>
          </a:xfrm>
          <a:prstGeom prst="rect">
            <a:avLst/>
          </a:prstGeom>
          <a:solidFill>
            <a:srgbClr val="FBE8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49;p3">
            <a:extLst>
              <a:ext uri="{FF2B5EF4-FFF2-40B4-BE49-F238E27FC236}">
                <a16:creationId xmlns:a16="http://schemas.microsoft.com/office/drawing/2014/main" id="{C68FD382-78F3-DA32-EC64-9D5D8843A93B}"/>
              </a:ext>
            </a:extLst>
          </p:cNvPr>
          <p:cNvSpPr/>
          <p:nvPr/>
        </p:nvSpPr>
        <p:spPr>
          <a:xfrm>
            <a:off x="180095" y="7127299"/>
            <a:ext cx="6242366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【</a:t>
            </a:r>
            <a:r>
              <a:rPr lang="ja-JP" alt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 （仮称）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運動場ステージ</a:t>
            </a:r>
            <a:r>
              <a:rPr lang="en-US" alt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(</a:t>
            </a:r>
            <a:r>
              <a:rPr lang="ja-JP" altLang="en-US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練馬総合運動場</a:t>
            </a:r>
            <a:r>
              <a:rPr lang="en-US" alt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)</a:t>
            </a:r>
            <a:r>
              <a:rPr lang="ja-JP" sz="1200" dirty="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フリー広告枠イメージ】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4" name="Google Shape;180;p3">
            <a:extLst>
              <a:ext uri="{FF2B5EF4-FFF2-40B4-BE49-F238E27FC236}">
                <a16:creationId xmlns:a16="http://schemas.microsoft.com/office/drawing/2014/main" id="{E7704391-EC57-CE9F-01A1-3987DF6D63EB}"/>
              </a:ext>
            </a:extLst>
          </p:cNvPr>
          <p:cNvSpPr/>
          <p:nvPr/>
        </p:nvSpPr>
        <p:spPr>
          <a:xfrm rot="10800000" flipH="1">
            <a:off x="867086" y="2994755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80;p3">
            <a:extLst>
              <a:ext uri="{FF2B5EF4-FFF2-40B4-BE49-F238E27FC236}">
                <a16:creationId xmlns:a16="http://schemas.microsoft.com/office/drawing/2014/main" id="{B424ABBD-187B-438A-11F9-F5B3C7FE5903}"/>
              </a:ext>
            </a:extLst>
          </p:cNvPr>
          <p:cNvSpPr/>
          <p:nvPr/>
        </p:nvSpPr>
        <p:spPr>
          <a:xfrm rot="10800000" flipH="1">
            <a:off x="867086" y="3261149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80;p3">
            <a:extLst>
              <a:ext uri="{FF2B5EF4-FFF2-40B4-BE49-F238E27FC236}">
                <a16:creationId xmlns:a16="http://schemas.microsoft.com/office/drawing/2014/main" id="{1EBE13D8-92C8-A2EC-1955-0DE8C56401C8}"/>
              </a:ext>
            </a:extLst>
          </p:cNvPr>
          <p:cNvSpPr/>
          <p:nvPr/>
        </p:nvSpPr>
        <p:spPr>
          <a:xfrm rot="10800000" flipH="1">
            <a:off x="5233785" y="2680946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80;p3">
            <a:extLst>
              <a:ext uri="{FF2B5EF4-FFF2-40B4-BE49-F238E27FC236}">
                <a16:creationId xmlns:a16="http://schemas.microsoft.com/office/drawing/2014/main" id="{7D31083F-B4ED-3D76-A2F4-CA1F8A560CB1}"/>
              </a:ext>
            </a:extLst>
          </p:cNvPr>
          <p:cNvSpPr/>
          <p:nvPr/>
        </p:nvSpPr>
        <p:spPr>
          <a:xfrm rot="10800000" flipH="1">
            <a:off x="5233785" y="2957388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80;p3">
            <a:extLst>
              <a:ext uri="{FF2B5EF4-FFF2-40B4-BE49-F238E27FC236}">
                <a16:creationId xmlns:a16="http://schemas.microsoft.com/office/drawing/2014/main" id="{90822D60-D772-2AF1-3FBB-7F3BD2E7EADC}"/>
              </a:ext>
            </a:extLst>
          </p:cNvPr>
          <p:cNvSpPr/>
          <p:nvPr/>
        </p:nvSpPr>
        <p:spPr>
          <a:xfrm rot="10800000" flipH="1">
            <a:off x="5233785" y="3223782"/>
            <a:ext cx="324000" cy="216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2899848" y="2124882"/>
            <a:ext cx="1058303" cy="307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+mn-ea"/>
                <a:ea typeface="+mn-ea"/>
                <a:cs typeface="Calibri"/>
                <a:sym typeface="Calibri"/>
              </a:rPr>
              <a:t>14,400㎜</a:t>
            </a:r>
            <a:endParaRPr dirty="0">
              <a:solidFill>
                <a:schemeClr val="dk1"/>
              </a:solidFill>
              <a:latin typeface="+mn-ea"/>
              <a:ea typeface="+mn-ea"/>
              <a:cs typeface="Calibri"/>
              <a:sym typeface="Calibri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2998987" y="4497046"/>
            <a:ext cx="941283" cy="27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7,200㎜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Calibri"/>
              <a:sym typeface="Calibri"/>
            </a:endParaRPr>
          </a:p>
        </p:txBody>
      </p:sp>
      <p:sp>
        <p:nvSpPr>
          <p:cNvPr id="14" name="Google Shape;156;p3">
            <a:extLst>
              <a:ext uri="{FF2B5EF4-FFF2-40B4-BE49-F238E27FC236}">
                <a16:creationId xmlns:a16="http://schemas.microsoft.com/office/drawing/2014/main" id="{13F27256-84D7-B4B4-A7EA-B327FA37A8BC}"/>
              </a:ext>
            </a:extLst>
          </p:cNvPr>
          <p:cNvSpPr txBox="1"/>
          <p:nvPr/>
        </p:nvSpPr>
        <p:spPr>
          <a:xfrm rot="5400000">
            <a:off x="5623277" y="5682536"/>
            <a:ext cx="858513" cy="27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2,400㎜</a:t>
            </a:r>
            <a:endParaRPr sz="1200" dirty="0">
              <a:latin typeface="+mj-ea"/>
              <a:ea typeface="+mj-ea"/>
            </a:endParaRPr>
          </a:p>
        </p:txBody>
      </p:sp>
      <p:sp>
        <p:nvSpPr>
          <p:cNvPr id="27" name="Google Shape;180;p3">
            <a:extLst>
              <a:ext uri="{FF2B5EF4-FFF2-40B4-BE49-F238E27FC236}">
                <a16:creationId xmlns:a16="http://schemas.microsoft.com/office/drawing/2014/main" id="{68DAC6AA-EB2E-31DD-0367-757E7EF38CDD}"/>
              </a:ext>
            </a:extLst>
          </p:cNvPr>
          <p:cNvSpPr/>
          <p:nvPr/>
        </p:nvSpPr>
        <p:spPr>
          <a:xfrm rot="10800000" flipH="1">
            <a:off x="1287139" y="5976615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80;p3">
            <a:extLst>
              <a:ext uri="{FF2B5EF4-FFF2-40B4-BE49-F238E27FC236}">
                <a16:creationId xmlns:a16="http://schemas.microsoft.com/office/drawing/2014/main" id="{D59DE4AA-5424-B19A-0B0E-43F7C3234988}"/>
              </a:ext>
            </a:extLst>
          </p:cNvPr>
          <p:cNvSpPr/>
          <p:nvPr/>
        </p:nvSpPr>
        <p:spPr>
          <a:xfrm rot="10800000" flipH="1">
            <a:off x="1287138" y="5498605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80;p3">
            <a:extLst>
              <a:ext uri="{FF2B5EF4-FFF2-40B4-BE49-F238E27FC236}">
                <a16:creationId xmlns:a16="http://schemas.microsoft.com/office/drawing/2014/main" id="{96D599C2-8354-FFA6-1DC0-516154AEF40A}"/>
              </a:ext>
            </a:extLst>
          </p:cNvPr>
          <p:cNvSpPr/>
          <p:nvPr/>
        </p:nvSpPr>
        <p:spPr>
          <a:xfrm rot="10800000" flipH="1">
            <a:off x="1278865" y="5036027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80;p3">
            <a:extLst>
              <a:ext uri="{FF2B5EF4-FFF2-40B4-BE49-F238E27FC236}">
                <a16:creationId xmlns:a16="http://schemas.microsoft.com/office/drawing/2014/main" id="{8B0215EE-8DC4-AB70-53D6-0DDBBE921496}"/>
              </a:ext>
            </a:extLst>
          </p:cNvPr>
          <p:cNvSpPr/>
          <p:nvPr/>
        </p:nvSpPr>
        <p:spPr>
          <a:xfrm rot="10800000" flipH="1">
            <a:off x="4815498" y="5976615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80;p3">
            <a:extLst>
              <a:ext uri="{FF2B5EF4-FFF2-40B4-BE49-F238E27FC236}">
                <a16:creationId xmlns:a16="http://schemas.microsoft.com/office/drawing/2014/main" id="{77E36F58-08DA-D47C-049A-DD46692D3BBB}"/>
              </a:ext>
            </a:extLst>
          </p:cNvPr>
          <p:cNvSpPr/>
          <p:nvPr/>
        </p:nvSpPr>
        <p:spPr>
          <a:xfrm rot="10800000" flipH="1">
            <a:off x="4815497" y="5498605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80;p3">
            <a:extLst>
              <a:ext uri="{FF2B5EF4-FFF2-40B4-BE49-F238E27FC236}">
                <a16:creationId xmlns:a16="http://schemas.microsoft.com/office/drawing/2014/main" id="{921FF651-EC9D-9B0A-2E26-E914486A0391}"/>
              </a:ext>
            </a:extLst>
          </p:cNvPr>
          <p:cNvSpPr/>
          <p:nvPr/>
        </p:nvSpPr>
        <p:spPr>
          <a:xfrm rot="10800000" flipH="1">
            <a:off x="4807224" y="5036027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143;p3">
            <a:extLst>
              <a:ext uri="{FF2B5EF4-FFF2-40B4-BE49-F238E27FC236}">
                <a16:creationId xmlns:a16="http://schemas.microsoft.com/office/drawing/2014/main" id="{1FE41FA0-D31B-2F32-4DF3-E382929589AF}"/>
              </a:ext>
            </a:extLst>
          </p:cNvPr>
          <p:cNvPicPr preferRelativeResize="0"/>
          <p:nvPr/>
        </p:nvPicPr>
        <p:blipFill rotWithShape="1">
          <a:blip r:embed="rId5">
            <a:alphaModFix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rcRect b="17148"/>
          <a:stretch/>
        </p:blipFill>
        <p:spPr>
          <a:xfrm>
            <a:off x="702639" y="7646393"/>
            <a:ext cx="5573624" cy="20007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" name="Google Shape;162;p3">
            <a:extLst>
              <a:ext uri="{FF2B5EF4-FFF2-40B4-BE49-F238E27FC236}">
                <a16:creationId xmlns:a16="http://schemas.microsoft.com/office/drawing/2014/main" id="{1981D739-2F00-01FD-9541-682E896A87E9}"/>
              </a:ext>
            </a:extLst>
          </p:cNvPr>
          <p:cNvGrpSpPr/>
          <p:nvPr/>
        </p:nvGrpSpPr>
        <p:grpSpPr>
          <a:xfrm>
            <a:off x="6168691" y="7722230"/>
            <a:ext cx="215144" cy="1842033"/>
            <a:chOff x="-2941320" y="3061408"/>
            <a:chExt cx="108000" cy="1728000"/>
          </a:xfrm>
        </p:grpSpPr>
        <p:cxnSp>
          <p:nvCxnSpPr>
            <p:cNvPr id="42" name="Google Shape;163;p3">
              <a:extLst>
                <a:ext uri="{FF2B5EF4-FFF2-40B4-BE49-F238E27FC236}">
                  <a16:creationId xmlns:a16="http://schemas.microsoft.com/office/drawing/2014/main" id="{545558CA-8177-30FA-E3C7-EADCCA851000}"/>
                </a:ext>
              </a:extLst>
            </p:cNvPr>
            <p:cNvCxnSpPr/>
            <p:nvPr/>
          </p:nvCxnSpPr>
          <p:spPr>
            <a:xfrm>
              <a:off x="-2941320" y="4789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3" name="Google Shape;164;p3">
              <a:extLst>
                <a:ext uri="{FF2B5EF4-FFF2-40B4-BE49-F238E27FC236}">
                  <a16:creationId xmlns:a16="http://schemas.microsoft.com/office/drawing/2014/main" id="{E0574D81-DE75-BD60-1AA9-3C2CE7BD3D24}"/>
                </a:ext>
              </a:extLst>
            </p:cNvPr>
            <p:cNvCxnSpPr/>
            <p:nvPr/>
          </p:nvCxnSpPr>
          <p:spPr>
            <a:xfrm>
              <a:off x="-2941320" y="3061408"/>
              <a:ext cx="108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4" name="Google Shape;165;p3">
              <a:extLst>
                <a:ext uri="{FF2B5EF4-FFF2-40B4-BE49-F238E27FC236}">
                  <a16:creationId xmlns:a16="http://schemas.microsoft.com/office/drawing/2014/main" id="{548C6773-52BE-A989-0C74-8BAAEE0FDAFF}"/>
                </a:ext>
              </a:extLst>
            </p:cNvPr>
            <p:cNvCxnSpPr>
              <a:cxnSpLocks/>
            </p:cNvCxnSpPr>
            <p:nvPr/>
          </p:nvCxnSpPr>
          <p:spPr>
            <a:xfrm>
              <a:off x="-2833320" y="3061408"/>
              <a:ext cx="0" cy="172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5" name="Google Shape;167;p3">
            <a:extLst>
              <a:ext uri="{FF2B5EF4-FFF2-40B4-BE49-F238E27FC236}">
                <a16:creationId xmlns:a16="http://schemas.microsoft.com/office/drawing/2014/main" id="{2CA9B8CD-92FA-8EEA-202E-6C7243ED0549}"/>
              </a:ext>
            </a:extLst>
          </p:cNvPr>
          <p:cNvGrpSpPr/>
          <p:nvPr/>
        </p:nvGrpSpPr>
        <p:grpSpPr>
          <a:xfrm>
            <a:off x="817145" y="7575504"/>
            <a:ext cx="5338215" cy="149805"/>
            <a:chOff x="832365" y="2507933"/>
            <a:chExt cx="5167158" cy="86294"/>
          </a:xfrm>
        </p:grpSpPr>
        <p:cxnSp>
          <p:nvCxnSpPr>
            <p:cNvPr id="46" name="Google Shape;168;p3">
              <a:extLst>
                <a:ext uri="{FF2B5EF4-FFF2-40B4-BE49-F238E27FC236}">
                  <a16:creationId xmlns:a16="http://schemas.microsoft.com/office/drawing/2014/main" id="{5604ACC3-C954-EA1B-D54E-9DF6A1E35607}"/>
                </a:ext>
              </a:extLst>
            </p:cNvPr>
            <p:cNvCxnSpPr/>
            <p:nvPr/>
          </p:nvCxnSpPr>
          <p:spPr>
            <a:xfrm>
              <a:off x="833523" y="2507933"/>
              <a:ext cx="51660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7" name="Google Shape;169;p3">
              <a:extLst>
                <a:ext uri="{FF2B5EF4-FFF2-40B4-BE49-F238E27FC236}">
                  <a16:creationId xmlns:a16="http://schemas.microsoft.com/office/drawing/2014/main" id="{904AEA89-A40E-9FC6-A3D1-9231BAF22EC4}"/>
                </a:ext>
              </a:extLst>
            </p:cNvPr>
            <p:cNvCxnSpPr>
              <a:cxnSpLocks/>
            </p:cNvCxnSpPr>
            <p:nvPr/>
          </p:nvCxnSpPr>
          <p:spPr>
            <a:xfrm>
              <a:off x="832365" y="2507933"/>
              <a:ext cx="0" cy="8629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8" name="Google Shape;170;p3">
              <a:extLst>
                <a:ext uri="{FF2B5EF4-FFF2-40B4-BE49-F238E27FC236}">
                  <a16:creationId xmlns:a16="http://schemas.microsoft.com/office/drawing/2014/main" id="{1DDC23D4-D30F-4281-BEBC-BDB36FA4C279}"/>
                </a:ext>
              </a:extLst>
            </p:cNvPr>
            <p:cNvCxnSpPr>
              <a:cxnSpLocks/>
            </p:cNvCxnSpPr>
            <p:nvPr/>
          </p:nvCxnSpPr>
          <p:spPr>
            <a:xfrm>
              <a:off x="5999523" y="2507933"/>
              <a:ext cx="0" cy="86294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9" name="Google Shape;171;p3">
            <a:extLst>
              <a:ext uri="{FF2B5EF4-FFF2-40B4-BE49-F238E27FC236}">
                <a16:creationId xmlns:a16="http://schemas.microsoft.com/office/drawing/2014/main" id="{96409443-4EB4-A29F-878F-CDD22EAB99BE}"/>
              </a:ext>
            </a:extLst>
          </p:cNvPr>
          <p:cNvSpPr txBox="1"/>
          <p:nvPr/>
        </p:nvSpPr>
        <p:spPr>
          <a:xfrm>
            <a:off x="138950" y="9661457"/>
            <a:ext cx="2517532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※バックパネルイメージ</a:t>
            </a:r>
            <a:endParaRPr sz="900" dirty="0">
              <a:latin typeface="+mn-ea"/>
              <a:ea typeface="+mn-ea"/>
            </a:endParaRPr>
          </a:p>
        </p:txBody>
      </p:sp>
      <p:cxnSp>
        <p:nvCxnSpPr>
          <p:cNvPr id="50" name="Google Shape;172;p3">
            <a:extLst>
              <a:ext uri="{FF2B5EF4-FFF2-40B4-BE49-F238E27FC236}">
                <a16:creationId xmlns:a16="http://schemas.microsoft.com/office/drawing/2014/main" id="{6F35D157-5E78-2A36-C593-031838BD35E3}"/>
              </a:ext>
            </a:extLst>
          </p:cNvPr>
          <p:cNvCxnSpPr>
            <a:cxnSpLocks/>
          </p:cNvCxnSpPr>
          <p:nvPr/>
        </p:nvCxnSpPr>
        <p:spPr>
          <a:xfrm flipH="1" flipV="1">
            <a:off x="2033760" y="9112389"/>
            <a:ext cx="784506" cy="55396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1" name="Google Shape;173;p3">
            <a:extLst>
              <a:ext uri="{FF2B5EF4-FFF2-40B4-BE49-F238E27FC236}">
                <a16:creationId xmlns:a16="http://schemas.microsoft.com/office/drawing/2014/main" id="{ED852589-C431-ECBA-448E-DCA157AE4933}"/>
              </a:ext>
            </a:extLst>
          </p:cNvPr>
          <p:cNvCxnSpPr>
            <a:cxnSpLocks/>
          </p:cNvCxnSpPr>
          <p:nvPr/>
        </p:nvCxnSpPr>
        <p:spPr>
          <a:xfrm flipV="1">
            <a:off x="4527933" y="9147064"/>
            <a:ext cx="537449" cy="51439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52" name="Google Shape;178;p3">
            <a:extLst>
              <a:ext uri="{FF2B5EF4-FFF2-40B4-BE49-F238E27FC236}">
                <a16:creationId xmlns:a16="http://schemas.microsoft.com/office/drawing/2014/main" id="{46487531-E72C-9F36-2614-E1B5C57CA47A}"/>
              </a:ext>
            </a:extLst>
          </p:cNvPr>
          <p:cNvSpPr txBox="1"/>
          <p:nvPr/>
        </p:nvSpPr>
        <p:spPr>
          <a:xfrm>
            <a:off x="2033760" y="9615290"/>
            <a:ext cx="2781736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5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特設ステージフリー広告枠</a:t>
            </a:r>
            <a:r>
              <a:rPr lang="ja-JP" altLang="en-US" sz="1050" dirty="0">
                <a:solidFill>
                  <a:schemeClr val="dk1"/>
                </a:solidFill>
                <a:latin typeface="+mn-ea"/>
                <a:ea typeface="+mn-ea"/>
              </a:rPr>
              <a:t>　</a:t>
            </a:r>
            <a:r>
              <a:rPr lang="ja-JP" sz="1050">
                <a:solidFill>
                  <a:schemeClr val="dk1"/>
                </a:solidFill>
                <a:latin typeface="+mn-ea"/>
                <a:ea typeface="+mn-ea"/>
                <a:cs typeface="Arial"/>
                <a:sym typeface="Arial"/>
              </a:rPr>
              <a:t>全６箇所</a:t>
            </a:r>
            <a:endParaRPr sz="1050" dirty="0">
              <a:solidFill>
                <a:schemeClr val="dk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grpSp>
        <p:nvGrpSpPr>
          <p:cNvPr id="53" name="Google Shape;191;p3">
            <a:extLst>
              <a:ext uri="{FF2B5EF4-FFF2-40B4-BE49-F238E27FC236}">
                <a16:creationId xmlns:a16="http://schemas.microsoft.com/office/drawing/2014/main" id="{F627EE96-E729-5026-F7B9-6B5228A7751A}"/>
              </a:ext>
            </a:extLst>
          </p:cNvPr>
          <p:cNvGrpSpPr/>
          <p:nvPr/>
        </p:nvGrpSpPr>
        <p:grpSpPr>
          <a:xfrm>
            <a:off x="2579054" y="7946279"/>
            <a:ext cx="371852" cy="276999"/>
            <a:chOff x="-683429" y="2765401"/>
            <a:chExt cx="371852" cy="276999"/>
          </a:xfrm>
        </p:grpSpPr>
        <p:sp>
          <p:nvSpPr>
            <p:cNvPr id="54" name="Google Shape;192;p3">
              <a:extLst>
                <a:ext uri="{FF2B5EF4-FFF2-40B4-BE49-F238E27FC236}">
                  <a16:creationId xmlns:a16="http://schemas.microsoft.com/office/drawing/2014/main" id="{36C393A9-144F-0C8F-1661-F1913A3DB46B}"/>
                </a:ext>
              </a:extLst>
            </p:cNvPr>
            <p:cNvSpPr/>
            <p:nvPr/>
          </p:nvSpPr>
          <p:spPr>
            <a:xfrm>
              <a:off x="-621788" y="2773680"/>
              <a:ext cx="249930" cy="249930"/>
            </a:xfrm>
            <a:prstGeom prst="ellipse">
              <a:avLst/>
            </a:prstGeom>
            <a:solidFill>
              <a:srgbClr val="60B99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193;p3">
              <a:extLst>
                <a:ext uri="{FF2B5EF4-FFF2-40B4-BE49-F238E27FC236}">
                  <a16:creationId xmlns:a16="http://schemas.microsoft.com/office/drawing/2014/main" id="{7FF7664C-B55E-B3A5-4655-6F4461634D8B}"/>
                </a:ext>
              </a:extLst>
            </p:cNvPr>
            <p:cNvSpPr txBox="1"/>
            <p:nvPr/>
          </p:nvSpPr>
          <p:spPr>
            <a:xfrm>
              <a:off x="-683429" y="2765401"/>
              <a:ext cx="371852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2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46</a:t>
              </a:r>
              <a:endParaRPr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6" name="Google Shape;197;p3">
            <a:extLst>
              <a:ext uri="{FF2B5EF4-FFF2-40B4-BE49-F238E27FC236}">
                <a16:creationId xmlns:a16="http://schemas.microsoft.com/office/drawing/2014/main" id="{C295AAA2-132F-2E6B-ABC7-C6678DD74810}"/>
              </a:ext>
            </a:extLst>
          </p:cNvPr>
          <p:cNvSpPr/>
          <p:nvPr/>
        </p:nvSpPr>
        <p:spPr>
          <a:xfrm>
            <a:off x="3003512" y="8441782"/>
            <a:ext cx="941283" cy="156188"/>
          </a:xfrm>
          <a:prstGeom prst="rect">
            <a:avLst/>
          </a:prstGeom>
          <a:solidFill>
            <a:srgbClr val="F1EC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161;p3">
            <a:extLst>
              <a:ext uri="{FF2B5EF4-FFF2-40B4-BE49-F238E27FC236}">
                <a16:creationId xmlns:a16="http://schemas.microsoft.com/office/drawing/2014/main" id="{A08482B2-96D9-675D-4E44-3EF9EB0352F4}"/>
              </a:ext>
            </a:extLst>
          </p:cNvPr>
          <p:cNvSpPr txBox="1"/>
          <p:nvPr/>
        </p:nvSpPr>
        <p:spPr>
          <a:xfrm>
            <a:off x="3040241" y="7414494"/>
            <a:ext cx="941283" cy="307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9</a:t>
            </a:r>
            <a:r>
              <a:rPr lang="ja-JP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,</a:t>
            </a:r>
            <a:r>
              <a:rPr lang="en-US" altLang="ja-JP" dirty="0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0</a:t>
            </a:r>
            <a:r>
              <a:rPr lang="ja-JP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00㎜</a:t>
            </a:r>
            <a:endParaRPr dirty="0">
              <a:solidFill>
                <a:schemeClr val="dk1"/>
              </a:solidFill>
              <a:latin typeface="+mj-ea"/>
              <a:ea typeface="+mj-ea"/>
              <a:cs typeface="Calibri"/>
              <a:sym typeface="Calibri"/>
            </a:endParaRPr>
          </a:p>
        </p:txBody>
      </p:sp>
      <p:sp>
        <p:nvSpPr>
          <p:cNvPr id="58" name="Google Shape;156;p3">
            <a:extLst>
              <a:ext uri="{FF2B5EF4-FFF2-40B4-BE49-F238E27FC236}">
                <a16:creationId xmlns:a16="http://schemas.microsoft.com/office/drawing/2014/main" id="{1E9D75FC-A3F0-BD45-8B4A-8D72D0B722DD}"/>
              </a:ext>
            </a:extLst>
          </p:cNvPr>
          <p:cNvSpPr txBox="1"/>
          <p:nvPr/>
        </p:nvSpPr>
        <p:spPr>
          <a:xfrm rot="5400000">
            <a:off x="5943905" y="8549742"/>
            <a:ext cx="858513" cy="307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dk1"/>
                </a:solidFill>
                <a:latin typeface="+mj-ea"/>
                <a:ea typeface="+mj-ea"/>
                <a:cs typeface="Calibri"/>
                <a:sym typeface="Calibri"/>
              </a:rPr>
              <a:t>2,400㎜</a:t>
            </a:r>
            <a:endParaRPr sz="1100" dirty="0">
              <a:latin typeface="+mj-ea"/>
              <a:ea typeface="+mj-ea"/>
            </a:endParaRPr>
          </a:p>
        </p:txBody>
      </p:sp>
      <p:sp>
        <p:nvSpPr>
          <p:cNvPr id="59" name="Google Shape;180;p3">
            <a:extLst>
              <a:ext uri="{FF2B5EF4-FFF2-40B4-BE49-F238E27FC236}">
                <a16:creationId xmlns:a16="http://schemas.microsoft.com/office/drawing/2014/main" id="{70A5C7BE-1234-FA3D-8B34-8126A63000A4}"/>
              </a:ext>
            </a:extLst>
          </p:cNvPr>
          <p:cNvSpPr/>
          <p:nvPr/>
        </p:nvSpPr>
        <p:spPr>
          <a:xfrm rot="10800000" flipH="1">
            <a:off x="1287138" y="8856222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180;p3">
            <a:extLst>
              <a:ext uri="{FF2B5EF4-FFF2-40B4-BE49-F238E27FC236}">
                <a16:creationId xmlns:a16="http://schemas.microsoft.com/office/drawing/2014/main" id="{017AEC1F-28C5-39E4-FF5A-4978E1221BD4}"/>
              </a:ext>
            </a:extLst>
          </p:cNvPr>
          <p:cNvSpPr/>
          <p:nvPr/>
        </p:nvSpPr>
        <p:spPr>
          <a:xfrm rot="10800000" flipH="1">
            <a:off x="1287137" y="8378212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180;p3">
            <a:extLst>
              <a:ext uri="{FF2B5EF4-FFF2-40B4-BE49-F238E27FC236}">
                <a16:creationId xmlns:a16="http://schemas.microsoft.com/office/drawing/2014/main" id="{1A53BFAD-2503-E813-B1E1-BCAECB1A7AAD}"/>
              </a:ext>
            </a:extLst>
          </p:cNvPr>
          <p:cNvSpPr/>
          <p:nvPr/>
        </p:nvSpPr>
        <p:spPr>
          <a:xfrm rot="10800000" flipH="1">
            <a:off x="1278864" y="7915634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180;p3">
            <a:extLst>
              <a:ext uri="{FF2B5EF4-FFF2-40B4-BE49-F238E27FC236}">
                <a16:creationId xmlns:a16="http://schemas.microsoft.com/office/drawing/2014/main" id="{A96638A1-2AC4-F395-7127-402078BA46B0}"/>
              </a:ext>
            </a:extLst>
          </p:cNvPr>
          <p:cNvSpPr/>
          <p:nvPr/>
        </p:nvSpPr>
        <p:spPr>
          <a:xfrm rot="10800000" flipH="1">
            <a:off x="5165123" y="8859286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80;p3">
            <a:extLst>
              <a:ext uri="{FF2B5EF4-FFF2-40B4-BE49-F238E27FC236}">
                <a16:creationId xmlns:a16="http://schemas.microsoft.com/office/drawing/2014/main" id="{1B999C39-4D8C-FEE1-45E6-FBC248FE8D33}"/>
              </a:ext>
            </a:extLst>
          </p:cNvPr>
          <p:cNvSpPr/>
          <p:nvPr/>
        </p:nvSpPr>
        <p:spPr>
          <a:xfrm rot="10800000" flipH="1">
            <a:off x="5165122" y="8381276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80;p3">
            <a:extLst>
              <a:ext uri="{FF2B5EF4-FFF2-40B4-BE49-F238E27FC236}">
                <a16:creationId xmlns:a16="http://schemas.microsoft.com/office/drawing/2014/main" id="{12D0CED2-53C4-F5FF-CECC-8B27ACAB0986}"/>
              </a:ext>
            </a:extLst>
          </p:cNvPr>
          <p:cNvSpPr/>
          <p:nvPr/>
        </p:nvSpPr>
        <p:spPr>
          <a:xfrm rot="10800000" flipH="1">
            <a:off x="5156849" y="7918698"/>
            <a:ext cx="593458" cy="395639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"/>
          <p:cNvSpPr/>
          <p:nvPr/>
        </p:nvSpPr>
        <p:spPr>
          <a:xfrm>
            <a:off x="419128" y="4494450"/>
            <a:ext cx="64388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（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</a:rPr>
              <a:t>１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）第46回練馬まつりを開催前に中止した場合、協賛金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から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振込手数料を除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いた額を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返還します。</a:t>
            </a:r>
            <a:endParaRPr sz="1200" dirty="0">
              <a:solidFill>
                <a:srgbClr val="262626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rgbClr val="262626"/>
                </a:solidFill>
                <a:latin typeface="+mj-ea"/>
                <a:ea typeface="+mj-ea"/>
              </a:rPr>
              <a:t>  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　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</a:rPr>
              <a:t>  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開催途中で中止した場合は、協賛金の返還はいたしません。</a:t>
            </a:r>
            <a:endParaRPr sz="1200" dirty="0">
              <a:solidFill>
                <a:srgbClr val="262626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（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２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）ステージの上演をまつり開催前に中止した場合、該当する【③ ステージフリー広告枠】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　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に</a:t>
            </a:r>
            <a:endParaRPr lang="en-US" altLang="ja-JP" sz="1200" dirty="0">
              <a:solidFill>
                <a:srgbClr val="262626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      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ついてのみ、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協賛金</a:t>
            </a:r>
            <a:r>
              <a:rPr lang="ja-JP" altLang="en-US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から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振込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手数料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を除</a:t>
            </a:r>
            <a:r>
              <a:rPr lang="ja-JP" altLang="en-US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いた額を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返還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します。</a:t>
            </a:r>
            <a:endParaRPr lang="en-US" altLang="ja-JP" sz="1200" dirty="0">
              <a:solidFill>
                <a:srgbClr val="262626"/>
              </a:solidFill>
              <a:latin typeface="+mj-ea"/>
              <a:ea typeface="+mj-e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      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上演途中で中止した場合は、</a:t>
            </a:r>
            <a:r>
              <a:rPr lang="ja-JP" altLang="en-US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　</a:t>
            </a:r>
            <a:r>
              <a:rPr 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協賛金の返還はいたしません。</a:t>
            </a:r>
            <a:endParaRPr dirty="0">
              <a:latin typeface="+mj-ea"/>
              <a:ea typeface="+mj-ea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299593" y="1896868"/>
            <a:ext cx="125386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4　申込方法</a:t>
            </a:r>
            <a:endParaRPr>
              <a:latin typeface="+mj-ea"/>
              <a:ea typeface="+mj-ea"/>
            </a:endParaRPr>
          </a:p>
        </p:txBody>
      </p:sp>
      <p:sp>
        <p:nvSpPr>
          <p:cNvPr id="205" name="Google Shape;205;p4"/>
          <p:cNvSpPr/>
          <p:nvPr/>
        </p:nvSpPr>
        <p:spPr>
          <a:xfrm>
            <a:off x="458588" y="2193095"/>
            <a:ext cx="601974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申込書は、「第46回練馬まつり協賛申込書」にご記入の上、郵送、または申込フォームよりお申込みください。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　ただし、広告協賛の場合には、広告枠に限りがあるため、事務局への「申込書到着順」に受け付けますので、ご了承願います。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206" name="Google Shape;206;p4"/>
          <p:cNvSpPr txBox="1"/>
          <p:nvPr/>
        </p:nvSpPr>
        <p:spPr>
          <a:xfrm>
            <a:off x="299593" y="3458652"/>
            <a:ext cx="84991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5　締切</a:t>
            </a:r>
            <a:endParaRPr>
              <a:latin typeface="+mj-ea"/>
              <a:ea typeface="+mj-ea"/>
            </a:endParaRPr>
          </a:p>
        </p:txBody>
      </p:sp>
      <p:sp>
        <p:nvSpPr>
          <p:cNvPr id="207" name="Google Shape;207;p4"/>
          <p:cNvSpPr/>
          <p:nvPr/>
        </p:nvSpPr>
        <p:spPr>
          <a:xfrm>
            <a:off x="419129" y="3737046"/>
            <a:ext cx="60197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　令和5年8月2</a:t>
            </a:r>
            <a:r>
              <a:rPr lang="en-US" altLang="ja-JP" sz="1200" dirty="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5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日（</a:t>
            </a:r>
            <a:r>
              <a:rPr lang="ja-JP" altLang="en-US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金</a:t>
            </a:r>
            <a:r>
              <a:rPr lang="ja-JP" sz="1200">
                <a:solidFill>
                  <a:srgbClr val="262626"/>
                </a:solidFill>
                <a:latin typeface="+mj-ea"/>
                <a:ea typeface="+mj-ea"/>
                <a:cs typeface="Arial"/>
                <a:sym typeface="Arial"/>
              </a:rPr>
              <a:t>）まで　※データ入稿も同日までにお願いします。</a:t>
            </a:r>
            <a:endParaRPr sz="1200" dirty="0">
              <a:solidFill>
                <a:srgbClr val="262626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208" name="Google Shape;208;p4"/>
          <p:cNvSpPr/>
          <p:nvPr/>
        </p:nvSpPr>
        <p:spPr>
          <a:xfrm>
            <a:off x="419129" y="8287287"/>
            <a:ext cx="6019742" cy="1618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【申込み・問合せ先】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練馬まつり事務局</a:t>
            </a:r>
            <a:endParaRPr/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住所：〒150-0002　渋谷区渋谷3-3-5　NBF渋谷イースト5F 502</a:t>
            </a:r>
            <a:endParaRPr/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電話：050-3627-8907</a:t>
            </a:r>
            <a:endParaRPr/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FAX：050-3488-9223</a:t>
            </a:r>
            <a:endParaRPr/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メール：</a:t>
            </a:r>
            <a:r>
              <a:rPr lang="ja-JP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info.nerima.teruhime@gmail.com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55575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練馬まつりのホームページ　https://www.nerima-matsuri.com/</a:t>
            </a:r>
            <a:endParaRPr/>
          </a:p>
          <a:p>
            <a:pPr marL="266700" marR="0" lvl="0" indent="-266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4"/>
          <p:cNvSpPr txBox="1"/>
          <p:nvPr/>
        </p:nvSpPr>
        <p:spPr>
          <a:xfrm>
            <a:off x="299593" y="4216056"/>
            <a:ext cx="12634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6　注意事項</a:t>
            </a:r>
            <a:endParaRPr sz="1600" b="1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pic>
        <p:nvPicPr>
          <p:cNvPr id="210" name="Google Shape;210;p4" descr="QR コード&#10;&#10;自動的に生成された説明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2706" y="8836500"/>
            <a:ext cx="885682" cy="8856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45;p3">
            <a:extLst>
              <a:ext uri="{FF2B5EF4-FFF2-40B4-BE49-F238E27FC236}">
                <a16:creationId xmlns:a16="http://schemas.microsoft.com/office/drawing/2014/main" id="{9742546F-ED60-5B06-B0D5-5515C5562CCF}"/>
              </a:ext>
            </a:extLst>
          </p:cNvPr>
          <p:cNvSpPr/>
          <p:nvPr/>
        </p:nvSpPr>
        <p:spPr>
          <a:xfrm>
            <a:off x="419128" y="589178"/>
            <a:ext cx="617873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練馬まつり運営へのご協賛をお願いいたします。</a:t>
            </a:r>
            <a:b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</a:br>
            <a:r>
              <a:rPr lang="ja-JP" sz="1200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運営協賛をいただいた企業・団体様は、パンフレット（35,000部）およびホームページに企業名・団体名を掲載いたします。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  <p:sp>
        <p:nvSpPr>
          <p:cNvPr id="3" name="Google Shape;147;p3">
            <a:extLst>
              <a:ext uri="{FF2B5EF4-FFF2-40B4-BE49-F238E27FC236}">
                <a16:creationId xmlns:a16="http://schemas.microsoft.com/office/drawing/2014/main" id="{3F10522F-620F-8112-A5A2-ACD230D0C4C8}"/>
              </a:ext>
            </a:extLst>
          </p:cNvPr>
          <p:cNvSpPr txBox="1"/>
          <p:nvPr/>
        </p:nvSpPr>
        <p:spPr>
          <a:xfrm>
            <a:off x="458588" y="293403"/>
            <a:ext cx="3683754" cy="307736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（4）</a:t>
            </a:r>
            <a:r>
              <a:rPr lang="ja-JP" altLang="en-US" sz="14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パンフレット内</a:t>
            </a:r>
            <a:r>
              <a:rPr lang="ja-JP" sz="1400" b="1">
                <a:solidFill>
                  <a:schemeClr val="dk1"/>
                </a:solidFill>
                <a:latin typeface="+mj-ea"/>
                <a:ea typeface="+mj-ea"/>
                <a:cs typeface="Arial"/>
                <a:sym typeface="Arial"/>
              </a:rPr>
              <a:t>運営協賛枠（5,000円／口）</a:t>
            </a:r>
            <a:endParaRPr sz="1200" dirty="0">
              <a:solidFill>
                <a:schemeClr val="dk1"/>
              </a:solidFill>
              <a:latin typeface="+mj-ea"/>
              <a:ea typeface="+mj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1203</Words>
  <Application>Microsoft Office PowerPoint</Application>
  <PresentationFormat>A4 210 x 297 mm</PresentationFormat>
  <Paragraphs>169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大橋　アスカ</cp:lastModifiedBy>
  <cp:revision>3</cp:revision>
  <cp:lastPrinted>2023-06-05T10:20:57Z</cp:lastPrinted>
  <dcterms:modified xsi:type="dcterms:W3CDTF">2023-06-19T04:59:48Z</dcterms:modified>
</cp:coreProperties>
</file>